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5" r:id="rId30"/>
    <p:sldId id="283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3333CC"/>
    <a:srgbClr val="00FF00"/>
    <a:srgbClr val="FFCC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1F888-0208-409E-B152-5FAA18C6B487}" type="datetimeFigureOut">
              <a:rPr lang="ru-RU" smtClean="0"/>
              <a:pPr/>
              <a:t>18.05.2013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C2919-42AC-4562-AAF2-76FB17094F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1F888-0208-409E-B152-5FAA18C6B487}" type="datetimeFigureOut">
              <a:rPr lang="ru-RU" smtClean="0"/>
              <a:pPr/>
              <a:t>18.05.2013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C2919-42AC-4562-AAF2-76FB17094F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1F888-0208-409E-B152-5FAA18C6B487}" type="datetimeFigureOut">
              <a:rPr lang="ru-RU" smtClean="0"/>
              <a:pPr/>
              <a:t>18.05.2013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C2919-42AC-4562-AAF2-76FB17094F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1F888-0208-409E-B152-5FAA18C6B487}" type="datetimeFigureOut">
              <a:rPr lang="ru-RU" smtClean="0"/>
              <a:pPr/>
              <a:t>18.05.2013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C2919-42AC-4562-AAF2-76FB17094F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1F888-0208-409E-B152-5FAA18C6B487}" type="datetimeFigureOut">
              <a:rPr lang="ru-RU" smtClean="0"/>
              <a:pPr/>
              <a:t>18.05.2013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C2919-42AC-4562-AAF2-76FB17094F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1F888-0208-409E-B152-5FAA18C6B487}" type="datetimeFigureOut">
              <a:rPr lang="ru-RU" smtClean="0"/>
              <a:pPr/>
              <a:t>18.05.2013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C2919-42AC-4562-AAF2-76FB17094F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1F888-0208-409E-B152-5FAA18C6B487}" type="datetimeFigureOut">
              <a:rPr lang="ru-RU" smtClean="0"/>
              <a:pPr/>
              <a:t>18.05.2013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C2919-42AC-4562-AAF2-76FB17094F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1F888-0208-409E-B152-5FAA18C6B487}" type="datetimeFigureOut">
              <a:rPr lang="ru-RU" smtClean="0"/>
              <a:pPr/>
              <a:t>18.05.2013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C2919-42AC-4562-AAF2-76FB17094F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1F888-0208-409E-B152-5FAA18C6B487}" type="datetimeFigureOut">
              <a:rPr lang="ru-RU" smtClean="0"/>
              <a:pPr/>
              <a:t>18.05.2013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C2919-42AC-4562-AAF2-76FB17094F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1F888-0208-409E-B152-5FAA18C6B487}" type="datetimeFigureOut">
              <a:rPr lang="ru-RU" smtClean="0"/>
              <a:pPr/>
              <a:t>18.05.2013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C2919-42AC-4562-AAF2-76FB17094F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1F888-0208-409E-B152-5FAA18C6B487}" type="datetimeFigureOut">
              <a:rPr lang="ru-RU" smtClean="0"/>
              <a:pPr/>
              <a:t>18.05.2013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C2919-42AC-4562-AAF2-76FB17094F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1F888-0208-409E-B152-5FAA18C6B487}" type="datetimeFigureOut">
              <a:rPr lang="ru-RU" smtClean="0"/>
              <a:pPr/>
              <a:t>18.05.2013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C2919-42AC-4562-AAF2-76FB17094F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367295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3386161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Программа молодежного физкультурно-спортивного движения "Олимпийские надежды Беларуси"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rgbClr val="00FF00">
                  <a:shade val="30000"/>
                  <a:satMod val="115000"/>
                </a:srgbClr>
              </a:gs>
              <a:gs pos="50000">
                <a:srgbClr val="00FF00">
                  <a:shade val="67500"/>
                  <a:satMod val="115000"/>
                </a:srgbClr>
              </a:gs>
              <a:gs pos="100000">
                <a:srgbClr val="00FF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rmAutofit/>
          </a:bodyPr>
          <a:lstStyle/>
          <a:p>
            <a:pPr algn="ctr">
              <a:buNone/>
            </a:pPr>
            <a:endParaRPr lang="ru-RU" sz="8800" dirty="0" smtClean="0"/>
          </a:p>
          <a:p>
            <a:pPr algn="ctr">
              <a:buNone/>
            </a:pPr>
            <a:r>
              <a:rPr lang="en-US" sz="8800" dirty="0" smtClean="0">
                <a:solidFill>
                  <a:srgbClr val="FF0000"/>
                </a:solidFill>
              </a:rPr>
              <a:t>I </a:t>
            </a:r>
            <a:r>
              <a:rPr lang="ru-RU" sz="8800" dirty="0" smtClean="0">
                <a:solidFill>
                  <a:srgbClr val="FF0000"/>
                </a:solidFill>
              </a:rPr>
              <a:t>и </a:t>
            </a:r>
            <a:r>
              <a:rPr lang="en-US" sz="8800" dirty="0" smtClean="0">
                <a:solidFill>
                  <a:srgbClr val="FF0000"/>
                </a:solidFill>
              </a:rPr>
              <a:t>II</a:t>
            </a:r>
            <a:r>
              <a:rPr lang="ru-RU" sz="8800" dirty="0" smtClean="0">
                <a:solidFill>
                  <a:srgbClr val="FF0000"/>
                </a:solidFill>
              </a:rPr>
              <a:t> этапы</a:t>
            </a:r>
            <a:endParaRPr lang="ru-RU" sz="8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29256" y="285728"/>
            <a:ext cx="35004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Создаются клубы Юных  олимпийцев</a:t>
            </a:r>
            <a:endParaRPr lang="ru-RU" sz="2800" dirty="0"/>
          </a:p>
        </p:txBody>
      </p:sp>
      <p:pic>
        <p:nvPicPr>
          <p:cNvPr id="5" name="Рисунок 4" descr="20-oct-news1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3" y="285729"/>
            <a:ext cx="2304256" cy="17281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034" y="3857628"/>
            <a:ext cx="36433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Организуются олимпийские фестивали, спортивные праздники, олимпийские уроки.</a:t>
            </a:r>
            <a:endParaRPr lang="ru-RU" sz="2400" dirty="0"/>
          </a:p>
        </p:txBody>
      </p:sp>
      <p:pic>
        <p:nvPicPr>
          <p:cNvPr id="7" name="Рисунок 6" descr="мішка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3286124"/>
            <a:ext cx="4318000" cy="2692400"/>
          </a:xfrm>
          <a:prstGeom prst="rect">
            <a:avLst/>
          </a:prstGeom>
        </p:spPr>
      </p:pic>
      <p:pic>
        <p:nvPicPr>
          <p:cNvPr id="8" name="Рисунок 7" descr="0908-dec-11-news2-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3214686"/>
            <a:ext cx="3810016" cy="2857512"/>
          </a:xfrm>
          <a:prstGeom prst="rect">
            <a:avLst/>
          </a:prstGeom>
        </p:spPr>
      </p:pic>
      <p:pic>
        <p:nvPicPr>
          <p:cNvPr id="10" name="Рисунок 9" descr="fot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3286124"/>
            <a:ext cx="3413140" cy="255985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xit" presetSubtype="0" ac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5" presetClass="exit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3" presetClass="exit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0"/>
                            </p:stCondLst>
                            <p:childTnLst>
                              <p:par>
                                <p:cTn id="4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rgbClr val="00FF00">
                  <a:shade val="30000"/>
                  <a:satMod val="115000"/>
                </a:srgbClr>
              </a:gs>
              <a:gs pos="50000">
                <a:srgbClr val="00FF00">
                  <a:shade val="67500"/>
                  <a:satMod val="115000"/>
                </a:srgbClr>
              </a:gs>
              <a:gs pos="100000">
                <a:srgbClr val="00FF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r>
              <a:rPr lang="ru-RU" dirty="0" smtClean="0"/>
              <a:t>  Проводятся массовые спортивные         соревнования, Дни бегуна</a:t>
            </a:r>
            <a:endParaRPr lang="ru-RU" dirty="0"/>
          </a:p>
        </p:txBody>
      </p:sp>
      <p:pic>
        <p:nvPicPr>
          <p:cNvPr id="4" name="Рисунок 3" descr="playimageb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642918"/>
            <a:ext cx="5429287" cy="3490931"/>
          </a:xfrm>
          <a:prstGeom prst="rect">
            <a:avLst/>
          </a:prstGeom>
        </p:spPr>
      </p:pic>
      <p:pic>
        <p:nvPicPr>
          <p:cNvPr id="6" name="Рисунок 5" descr="0507-2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571480"/>
            <a:ext cx="4876821" cy="36576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71670" y="4286256"/>
            <a:ext cx="5429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 Организуются встречи со спортсменами </a:t>
            </a:r>
            <a:r>
              <a:rPr lang="ru-RU" sz="3200" dirty="0"/>
              <a:t>различных </a:t>
            </a:r>
            <a:r>
              <a:rPr lang="ru-RU" sz="3200" dirty="0" smtClean="0"/>
              <a:t>поколений,</a:t>
            </a:r>
            <a:endParaRPr lang="ru-RU" sz="3200" dirty="0"/>
          </a:p>
        </p:txBody>
      </p:sp>
      <p:pic>
        <p:nvPicPr>
          <p:cNvPr id="8" name="Рисунок 7" descr="bi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4480" y="571480"/>
            <a:ext cx="5429186" cy="3562368"/>
          </a:xfrm>
          <a:prstGeom prst="rect">
            <a:avLst/>
          </a:prstGeom>
        </p:spPr>
      </p:pic>
      <p:pic>
        <p:nvPicPr>
          <p:cNvPr id="9" name="Рисунок 8" descr="IMG_860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14546" y="571480"/>
            <a:ext cx="4738694" cy="3554021"/>
          </a:xfrm>
          <a:prstGeom prst="rect">
            <a:avLst/>
          </a:prstGeom>
        </p:spPr>
      </p:pic>
      <p:pic>
        <p:nvPicPr>
          <p:cNvPr id="10" name="Рисунок 9" descr="n2_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5984" y="500042"/>
            <a:ext cx="4762500" cy="357187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928794" y="5143512"/>
            <a:ext cx="58579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Олимпийские выставки и беседы на олимпийскую тематику.</a:t>
            </a:r>
            <a:endParaRPr lang="ru-RU" sz="2800" dirty="0"/>
          </a:p>
        </p:txBody>
      </p:sp>
      <p:pic>
        <p:nvPicPr>
          <p:cNvPr id="12" name="Рисунок 11" descr="01-june-12-news2-1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5720" y="214290"/>
            <a:ext cx="3048000" cy="2286000"/>
          </a:xfrm>
          <a:prstGeom prst="rect">
            <a:avLst/>
          </a:prstGeom>
        </p:spPr>
      </p:pic>
      <p:pic>
        <p:nvPicPr>
          <p:cNvPr id="13" name="Рисунок 12" descr="bi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000760" y="285728"/>
            <a:ext cx="2889261" cy="2166946"/>
          </a:xfrm>
          <a:prstGeom prst="rect">
            <a:avLst/>
          </a:prstGeom>
        </p:spPr>
      </p:pic>
      <p:pic>
        <p:nvPicPr>
          <p:cNvPr id="14" name="Рисунок 13" descr="IMG_311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14678" y="2714620"/>
            <a:ext cx="3095620" cy="232171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9" presetClass="exit" presetSubtype="0" ac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9" presetClass="exit" presetSubtype="0" accel="10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9" presetClass="exit" presetSubtype="0" ac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12" presetClass="exit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5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000"/>
                            </p:stCondLst>
                            <p:childTnLst>
                              <p:par>
                                <p:cTn id="58" presetID="7" presetClass="exit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000"/>
                            </p:stCondLst>
                            <p:childTnLst>
                              <p:par>
                                <p:cTn id="6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7000"/>
                            </p:stCondLst>
                            <p:childTnLst>
                              <p:par>
                                <p:cTn id="70" presetID="2" presetClass="exit" presetSubtype="2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xit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9000"/>
                            </p:stCondLst>
                            <p:childTnLst>
                              <p:par>
                                <p:cTn id="7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0"/>
                            </p:stCondLst>
                            <p:childTnLst>
                              <p:par>
                                <p:cTn id="88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1000"/>
                            </p:stCondLst>
                            <p:childTnLst>
                              <p:par>
                                <p:cTn id="95" presetID="48" presetClass="entr" presetSubtype="0" ac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2" presetID="58" presetClass="entr" presetSubtype="0" ac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rgbClr val="00FF00">
                  <a:shade val="30000"/>
                  <a:satMod val="115000"/>
                </a:srgbClr>
              </a:gs>
              <a:gs pos="50000">
                <a:srgbClr val="00FF00">
                  <a:shade val="67500"/>
                  <a:satMod val="115000"/>
                </a:srgbClr>
              </a:gs>
              <a:gs pos="100000">
                <a:srgbClr val="00FF00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>
            <a:normAutofit/>
          </a:bodyPr>
          <a:lstStyle/>
          <a:p>
            <a:pPr algn="ctr">
              <a:buNone/>
            </a:pPr>
            <a:endParaRPr lang="ru-RU" sz="60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sz="6000" dirty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en-US" sz="8800" dirty="0" smtClean="0">
                <a:solidFill>
                  <a:srgbClr val="FF0000"/>
                </a:solidFill>
              </a:rPr>
              <a:t>III</a:t>
            </a:r>
            <a:r>
              <a:rPr lang="ru-RU" sz="8800" dirty="0" smtClean="0">
                <a:solidFill>
                  <a:srgbClr val="FF0000"/>
                </a:solidFill>
              </a:rPr>
              <a:t> этап</a:t>
            </a:r>
            <a:endParaRPr lang="ru-RU" sz="8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538" y="214290"/>
            <a:ext cx="64294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smtClean="0"/>
              <a:t>Организуется проведение </a:t>
            </a:r>
            <a:r>
              <a:rPr lang="ru-RU" sz="2800" dirty="0" smtClean="0"/>
              <a:t>различных соревнований, фестивалей и конкурсов</a:t>
            </a:r>
            <a:endParaRPr lang="ru-RU" sz="2800" dirty="0"/>
          </a:p>
        </p:txBody>
      </p:sp>
      <p:pic>
        <p:nvPicPr>
          <p:cNvPr id="6" name="Рисунок 5" descr="IMG_53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3571876"/>
            <a:ext cx="4167190" cy="3125393"/>
          </a:xfrm>
          <a:prstGeom prst="rect">
            <a:avLst/>
          </a:prstGeom>
        </p:spPr>
      </p:pic>
      <p:pic>
        <p:nvPicPr>
          <p:cNvPr id="7" name="Рисунок 6" descr="bi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1160843"/>
            <a:ext cx="4056082" cy="3042062"/>
          </a:xfrm>
          <a:prstGeom prst="rect">
            <a:avLst/>
          </a:prstGeom>
        </p:spPr>
      </p:pic>
      <p:pic>
        <p:nvPicPr>
          <p:cNvPr id="8" name="Рисунок 7" descr="bi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28860" y="1928802"/>
            <a:ext cx="4222771" cy="316707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xit" presetSubtype="0" ac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9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2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17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4" presetClass="exit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" presetClass="exit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000"/>
                            </p:stCondLst>
                            <p:childTnLst>
                              <p:par>
                                <p:cTn id="42" presetID="8" presetClass="entr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rgbClr val="00FF00">
                  <a:shade val="30000"/>
                  <a:satMod val="115000"/>
                </a:srgbClr>
              </a:gs>
              <a:gs pos="50000">
                <a:srgbClr val="00FF00">
                  <a:shade val="67500"/>
                  <a:satMod val="115000"/>
                </a:srgbClr>
              </a:gs>
              <a:gs pos="100000">
                <a:srgbClr val="00FF0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r>
              <a:rPr lang="en-US" sz="7200" dirty="0" smtClean="0">
                <a:solidFill>
                  <a:srgbClr val="FF0000"/>
                </a:solidFill>
              </a:rPr>
              <a:t>IV</a:t>
            </a:r>
            <a:r>
              <a:rPr lang="ru-RU" sz="7200" dirty="0" smtClean="0">
                <a:solidFill>
                  <a:srgbClr val="FF0000"/>
                </a:solidFill>
              </a:rPr>
              <a:t> этап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66" y="500042"/>
            <a:ext cx="6000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Республиканские мероприятия</a:t>
            </a:r>
            <a:endParaRPr lang="ru-RU" sz="2800" dirty="0"/>
          </a:p>
        </p:txBody>
      </p:sp>
      <p:pic>
        <p:nvPicPr>
          <p:cNvPr id="5" name="Рисунок 4" descr="431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214422"/>
            <a:ext cx="5400675" cy="2771775"/>
          </a:xfrm>
          <a:prstGeom prst="rect">
            <a:avLst/>
          </a:prstGeom>
        </p:spPr>
      </p:pic>
      <p:pic>
        <p:nvPicPr>
          <p:cNvPr id="6" name="Рисунок 5" descr="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0496" y="2928934"/>
            <a:ext cx="4672024" cy="3283640"/>
          </a:xfrm>
          <a:prstGeom prst="rect">
            <a:avLst/>
          </a:prstGeom>
        </p:spPr>
      </p:pic>
      <p:pic>
        <p:nvPicPr>
          <p:cNvPr id="7" name="Рисунок 6" descr="IMG_8209.JPG-t700x5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43042" y="1643050"/>
            <a:ext cx="5715039" cy="3804583"/>
          </a:xfrm>
          <a:prstGeom prst="rect">
            <a:avLst/>
          </a:prstGeom>
        </p:spPr>
      </p:pic>
      <p:pic>
        <p:nvPicPr>
          <p:cNvPr id="8" name="Рисунок 7" descr="l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0700" y="1295400"/>
            <a:ext cx="5562600" cy="42672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xit" presetSubtype="0" ac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2" presetClass="exit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48" presetClass="entr" presetSubtype="0" ac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7" presetClass="exit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500"/>
                            </p:stCondLst>
                            <p:childTnLst>
                              <p:par>
                                <p:cTn id="50" presetID="26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500"/>
                            </p:stCondLst>
                            <p:childTnLst>
                              <p:par>
                                <p:cTn id="67" presetID="3" presetClass="exit" presetSubtype="5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000"/>
                            </p:stCondLst>
                            <p:childTnLst>
                              <p:par>
                                <p:cTn id="71" presetID="34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txBody>
          <a:bodyPr/>
          <a:lstStyle/>
          <a:p>
            <a:pPr algn="ctr">
              <a:buNone/>
            </a:pPr>
            <a:r>
              <a:rPr lang="ru-RU" sz="2800" dirty="0" smtClean="0"/>
              <a:t>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00100" y="285728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109954"/>
            <a:ext cx="28572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428604"/>
            <a:ext cx="82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Республиканские физкультурно-спортивные мероприятия, проводимые в рамках физкультурно-оздоровительного движения «Олимпийские надежды Беларуси»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000100" y="1785926"/>
            <a:ext cx="6786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B050"/>
                </a:solidFill>
              </a:rPr>
              <a:t>Дошкольные учреждения:</a:t>
            </a: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2285992"/>
            <a:ext cx="7929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B050"/>
                </a:solidFill>
              </a:rPr>
              <a:t>Республиканский фестиваль дошкольных сиротских домов «Олимпийцы среди нас»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5786" y="3143248"/>
            <a:ext cx="764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i="1" dirty="0" smtClean="0">
                <a:solidFill>
                  <a:srgbClr val="00B050"/>
                </a:solidFill>
              </a:rPr>
              <a:t>Республиканские соревнования дошкольников</a:t>
            </a:r>
            <a:endParaRPr lang="ru-RU" sz="2400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5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build="allAtOnce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9" name="Рисунок 8" descr="27-jan-12-news1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42852"/>
            <a:ext cx="3959186" cy="3286124"/>
          </a:xfrm>
          <a:prstGeom prst="rect">
            <a:avLst/>
          </a:prstGeom>
        </p:spPr>
      </p:pic>
      <p:pic>
        <p:nvPicPr>
          <p:cNvPr id="12" name="Рисунок 11" descr="27-jan-12-news1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3071810"/>
            <a:ext cx="4191019" cy="3143264"/>
          </a:xfrm>
          <a:prstGeom prst="rect">
            <a:avLst/>
          </a:prstGeom>
        </p:spPr>
      </p:pic>
      <p:pic>
        <p:nvPicPr>
          <p:cNvPr id="13" name="Рисунок 12" descr="0507-2-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3071810"/>
            <a:ext cx="4224355" cy="3174101"/>
          </a:xfrm>
          <a:prstGeom prst="rect">
            <a:avLst/>
          </a:prstGeom>
        </p:spPr>
      </p:pic>
      <p:pic>
        <p:nvPicPr>
          <p:cNvPr id="14" name="Рисунок 13" descr="IMG_49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142852"/>
            <a:ext cx="3810000" cy="28575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xit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34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3" presetClass="exit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3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accent1"/>
                </a:solidFill>
              </a:rPr>
              <a:t>Учащиеся школ:</a:t>
            </a:r>
          </a:p>
          <a:p>
            <a:r>
              <a:rPr lang="ru-RU" i="1" dirty="0">
                <a:solidFill>
                  <a:schemeClr val="accent1"/>
                </a:solidFill>
              </a:rPr>
              <a:t>Республиканские </a:t>
            </a:r>
            <a:r>
              <a:rPr lang="ru-RU" i="1" dirty="0" err="1">
                <a:solidFill>
                  <a:schemeClr val="accent1"/>
                </a:solidFill>
              </a:rPr>
              <a:t>соревнования-смотр</a:t>
            </a:r>
            <a:r>
              <a:rPr lang="ru-RU" i="1" dirty="0">
                <a:solidFill>
                  <a:schemeClr val="accent1"/>
                </a:solidFill>
              </a:rPr>
              <a:t> уровня физической подготовленности учащихся (юноши, девушки</a:t>
            </a:r>
            <a:r>
              <a:rPr lang="ru-RU" i="1" dirty="0" smtClean="0">
                <a:solidFill>
                  <a:schemeClr val="accent1"/>
                </a:solidFill>
              </a:rPr>
              <a:t>)"</a:t>
            </a:r>
            <a:r>
              <a:rPr lang="ru-RU" i="1" dirty="0">
                <a:solidFill>
                  <a:schemeClr val="accent1"/>
                </a:solidFill>
              </a:rPr>
              <a:t>Олимпийская смена".</a:t>
            </a:r>
          </a:p>
          <a:p>
            <a:r>
              <a:rPr lang="ru-RU" i="1" dirty="0" smtClean="0">
                <a:solidFill>
                  <a:schemeClr val="accent1"/>
                </a:solidFill>
              </a:rPr>
              <a:t>Республиканские </a:t>
            </a:r>
            <a:r>
              <a:rPr lang="ru-RU" i="1" dirty="0">
                <a:solidFill>
                  <a:schemeClr val="accent1"/>
                </a:solidFill>
              </a:rPr>
              <a:t>соревнования по хоккею "Золотая шайба".</a:t>
            </a:r>
          </a:p>
          <a:p>
            <a:r>
              <a:rPr lang="ru-RU" i="1" dirty="0" smtClean="0">
                <a:solidFill>
                  <a:schemeClr val="accent1"/>
                </a:solidFill>
              </a:rPr>
              <a:t>Республиканские </a:t>
            </a:r>
            <a:r>
              <a:rPr lang="ru-RU" i="1" dirty="0">
                <a:solidFill>
                  <a:schemeClr val="accent1"/>
                </a:solidFill>
              </a:rPr>
              <a:t>соревнования по футболу "Кожаный мяч".</a:t>
            </a:r>
          </a:p>
          <a:p>
            <a:r>
              <a:rPr lang="ru-RU" i="1" dirty="0" smtClean="0">
                <a:solidFill>
                  <a:schemeClr val="accent1"/>
                </a:solidFill>
              </a:rPr>
              <a:t>Республиканская </a:t>
            </a:r>
            <a:r>
              <a:rPr lang="ru-RU" i="1" dirty="0">
                <a:solidFill>
                  <a:schemeClr val="accent1"/>
                </a:solidFill>
              </a:rPr>
              <a:t>спартакиада районов, пострадавших от аварии Чернобыльской АЭС.</a:t>
            </a:r>
          </a:p>
          <a:p>
            <a:r>
              <a:rPr lang="ru-RU" i="1" dirty="0" smtClean="0">
                <a:solidFill>
                  <a:schemeClr val="accent1"/>
                </a:solidFill>
              </a:rPr>
              <a:t>Республиканский </a:t>
            </a:r>
            <a:r>
              <a:rPr lang="ru-RU" i="1" dirty="0">
                <a:solidFill>
                  <a:schemeClr val="accent1"/>
                </a:solidFill>
              </a:rPr>
              <a:t>фестиваль "Спорт и искусство" (для детей-сирот).</a:t>
            </a:r>
          </a:p>
          <a:p>
            <a:r>
              <a:rPr lang="ru-RU" i="1" dirty="0" smtClean="0">
                <a:solidFill>
                  <a:schemeClr val="accent1"/>
                </a:solidFill>
              </a:rPr>
              <a:t>Республиканский </a:t>
            </a:r>
            <a:r>
              <a:rPr lang="ru-RU" i="1" dirty="0">
                <a:solidFill>
                  <a:schemeClr val="accent1"/>
                </a:solidFill>
              </a:rPr>
              <a:t>спортивный слет "Рождественские встречи" (для детей-сирот).</a:t>
            </a:r>
          </a:p>
          <a:p>
            <a:r>
              <a:rPr lang="ru-RU" i="1" dirty="0" smtClean="0">
                <a:solidFill>
                  <a:schemeClr val="accent1"/>
                </a:solidFill>
              </a:rPr>
              <a:t> </a:t>
            </a:r>
            <a:r>
              <a:rPr lang="ru-RU" i="1" dirty="0">
                <a:solidFill>
                  <a:schemeClr val="accent1"/>
                </a:solidFill>
              </a:rPr>
              <a:t>Республиканские открытые соревнования "Тренинг </a:t>
            </a:r>
            <a:r>
              <a:rPr lang="ru-RU" i="1" dirty="0" err="1">
                <a:solidFill>
                  <a:schemeClr val="accent1"/>
                </a:solidFill>
              </a:rPr>
              <a:t>дэй</a:t>
            </a:r>
            <a:r>
              <a:rPr lang="ru-RU" i="1" dirty="0">
                <a:solidFill>
                  <a:schemeClr val="accent1"/>
                </a:solidFill>
              </a:rPr>
              <a:t>".</a:t>
            </a:r>
          </a:p>
          <a:p>
            <a:pPr algn="ctr">
              <a:buFont typeface="Wingdings" pitchFamily="2" charset="2"/>
              <a:buChar char="Ø"/>
            </a:pPr>
            <a:endParaRPr lang="ru-RU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6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26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000"/>
                            </p:stCondLst>
                            <p:childTnLst>
                              <p:par>
                                <p:cTn id="96" presetID="26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3" presetID="26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5" name="Рисунок 4" descr="1315073006_3788507137_3f364e39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857232"/>
            <a:ext cx="4929222" cy="4879930"/>
          </a:xfrm>
          <a:prstGeom prst="rect">
            <a:avLst/>
          </a:prstGeom>
        </p:spPr>
      </p:pic>
      <p:pic>
        <p:nvPicPr>
          <p:cNvPr id="9" name="Рисунок 8" descr="0_53660_8260ba7a_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0"/>
            <a:ext cx="3424379" cy="2786082"/>
          </a:xfrm>
          <a:prstGeom prst="rect">
            <a:avLst/>
          </a:prstGeom>
        </p:spPr>
      </p:pic>
      <p:pic>
        <p:nvPicPr>
          <p:cNvPr id="10" name="Рисунок 9" descr="4122530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1333" y="3500438"/>
            <a:ext cx="3362667" cy="3214710"/>
          </a:xfrm>
          <a:prstGeom prst="rect">
            <a:avLst/>
          </a:prstGeom>
        </p:spPr>
      </p:pic>
      <p:pic>
        <p:nvPicPr>
          <p:cNvPr id="11" name="Рисунок 10" descr="3027750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43306" y="1714488"/>
            <a:ext cx="2079128" cy="2996941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9" presetClass="exit" presetSubtype="0" de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4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34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4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Рисунок 3" descr="ncd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714356"/>
            <a:ext cx="4445000" cy="4521200"/>
          </a:xfrm>
          <a:prstGeom prst="rect">
            <a:avLst/>
          </a:prstGeom>
        </p:spPr>
      </p:pic>
      <p:pic>
        <p:nvPicPr>
          <p:cNvPr id="5" name="Рисунок 4" descr="olimpiskie_nadezdy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714488"/>
            <a:ext cx="4071966" cy="2718327"/>
          </a:xfrm>
          <a:prstGeom prst="rect">
            <a:avLst/>
          </a:prstGeom>
        </p:spPr>
      </p:pic>
      <p:pic>
        <p:nvPicPr>
          <p:cNvPr id="6" name="Рисунок 5" descr="0_8724f_3b025b16_XL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1643050"/>
            <a:ext cx="4090790" cy="272892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3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img000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1428736"/>
            <a:ext cx="5786477" cy="3857652"/>
          </a:xfrm>
          <a:prstGeom prst="rect">
            <a:avLst/>
          </a:prstGeom>
        </p:spPr>
      </p:pic>
      <p:pic>
        <p:nvPicPr>
          <p:cNvPr id="5" name="Рисунок 4" descr="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3786213" cy="3184399"/>
          </a:xfrm>
          <a:prstGeom prst="rect">
            <a:avLst/>
          </a:prstGeom>
        </p:spPr>
      </p:pic>
      <p:pic>
        <p:nvPicPr>
          <p:cNvPr id="6" name="Рисунок 5" descr="uro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3572517"/>
            <a:ext cx="4497462" cy="300503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" presetClass="exit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/>
              <a:t>Программа рассчитана на разновозрастной контингент от 6 до 18 лет. </a:t>
            </a:r>
          </a:p>
        </p:txBody>
      </p:sp>
      <p:pic>
        <p:nvPicPr>
          <p:cNvPr id="4" name="Рисунок 3" descr="27-jan-12-news1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1" y="3000372"/>
            <a:ext cx="3810027" cy="2857520"/>
          </a:xfrm>
          <a:prstGeom prst="rect">
            <a:avLst/>
          </a:prstGeom>
        </p:spPr>
      </p:pic>
      <p:pic>
        <p:nvPicPr>
          <p:cNvPr id="5" name="Рисунок 4" descr="normal_vilenchit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2928934"/>
            <a:ext cx="3781425" cy="290512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Средние специальные учебные заведения и профтехучилища:</a:t>
            </a:r>
          </a:p>
          <a:p>
            <a:pPr>
              <a:buNone/>
            </a:pPr>
            <a:r>
              <a:rPr lang="ru-RU" sz="2800" i="1" dirty="0">
                <a:solidFill>
                  <a:schemeClr val="accent3">
                    <a:lumMod val="50000"/>
                  </a:schemeClr>
                </a:solidFill>
              </a:rPr>
              <a:t>— Республиканские </a:t>
            </a:r>
            <a:r>
              <a:rPr lang="ru-RU" sz="2800" i="1" dirty="0" err="1">
                <a:solidFill>
                  <a:schemeClr val="accent3">
                    <a:lumMod val="50000"/>
                  </a:schemeClr>
                </a:solidFill>
              </a:rPr>
              <a:t>соревнования-смотр</a:t>
            </a:r>
            <a:r>
              <a:rPr lang="ru-RU" sz="2800" i="1" dirty="0">
                <a:solidFill>
                  <a:schemeClr val="accent3">
                    <a:lumMod val="50000"/>
                  </a:schemeClr>
                </a:solidFill>
              </a:rPr>
              <a:t> уровня физической подготовленности учащихся "Олимпийская смена".</a:t>
            </a:r>
          </a:p>
          <a:p>
            <a:pPr>
              <a:buNone/>
            </a:pPr>
            <a:r>
              <a:rPr lang="ru-RU" sz="2800" i="1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sz="2800" i="1" dirty="0" smtClean="0">
                <a:solidFill>
                  <a:schemeClr val="accent3">
                    <a:lumMod val="50000"/>
                  </a:schemeClr>
                </a:solidFill>
              </a:rPr>
              <a:t>— </a:t>
            </a:r>
            <a:r>
              <a:rPr lang="ru-RU" sz="2800" i="1" dirty="0">
                <a:solidFill>
                  <a:schemeClr val="accent3">
                    <a:lumMod val="50000"/>
                  </a:schemeClr>
                </a:solidFill>
              </a:rPr>
              <a:t>Спартакиада средних специальных учебных заведений.</a:t>
            </a:r>
          </a:p>
          <a:p>
            <a:pPr>
              <a:buNone/>
            </a:pPr>
            <a:r>
              <a:rPr lang="ru-RU" sz="2800" i="1" dirty="0">
                <a:solidFill>
                  <a:schemeClr val="accent3">
                    <a:lumMod val="50000"/>
                  </a:schemeClr>
                </a:solidFill>
              </a:rPr>
              <a:t>— Спартакиада профессионально-технических </a:t>
            </a:r>
            <a:r>
              <a:rPr lang="ru-RU" sz="2800" i="1" dirty="0" smtClean="0">
                <a:solidFill>
                  <a:schemeClr val="accent3">
                    <a:lumMod val="50000"/>
                  </a:schemeClr>
                </a:solidFill>
              </a:rPr>
              <a:t>учебных </a:t>
            </a:r>
            <a:r>
              <a:rPr lang="ru-RU" sz="2800" i="1" dirty="0">
                <a:solidFill>
                  <a:schemeClr val="accent3">
                    <a:lumMod val="50000"/>
                  </a:schemeClr>
                </a:solidFill>
              </a:rPr>
              <a:t>заведений.</a:t>
            </a:r>
          </a:p>
          <a:p>
            <a:pPr>
              <a:buNone/>
            </a:pPr>
            <a:r>
              <a:rPr lang="ru-RU" sz="2800" i="1" dirty="0">
                <a:solidFill>
                  <a:schemeClr val="accent3">
                    <a:lumMod val="50000"/>
                  </a:schemeClr>
                </a:solidFill>
              </a:rPr>
              <a:t> </a:t>
            </a:r>
          </a:p>
          <a:p>
            <a:pPr algn="ctr">
              <a:buFont typeface="Wingdings" pitchFamily="2" charset="2"/>
              <a:buChar char="§"/>
            </a:pPr>
            <a:endParaRPr lang="ru-RU" sz="2800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6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lkdfj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428604"/>
            <a:ext cx="3476644" cy="2315445"/>
          </a:xfrm>
          <a:prstGeom prst="rect">
            <a:avLst/>
          </a:prstGeom>
        </p:spPr>
      </p:pic>
      <p:pic>
        <p:nvPicPr>
          <p:cNvPr id="7" name="Рисунок 6" descr="olimp_gorod_0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455510"/>
            <a:ext cx="3786214" cy="2311094"/>
          </a:xfrm>
          <a:prstGeom prst="rect">
            <a:avLst/>
          </a:prstGeom>
        </p:spPr>
      </p:pic>
      <p:pic>
        <p:nvPicPr>
          <p:cNvPr id="8" name="Рисунок 7" descr="IMG_49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57422" y="3214686"/>
            <a:ext cx="4357718" cy="3268289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0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Высшие учебные заведения:</a:t>
            </a:r>
          </a:p>
          <a:p>
            <a:r>
              <a:rPr lang="ru-RU" sz="2400" i="1" dirty="0" smtClean="0">
                <a:solidFill>
                  <a:schemeClr val="accent4">
                    <a:lumMod val="75000"/>
                  </a:schemeClr>
                </a:solidFill>
              </a:rPr>
              <a:t>Республиканский </a:t>
            </a:r>
            <a:r>
              <a:rPr lang="ru-RU" sz="2400" i="1" dirty="0">
                <a:solidFill>
                  <a:schemeClr val="accent4">
                    <a:lumMod val="75000"/>
                  </a:schemeClr>
                </a:solidFill>
              </a:rPr>
              <a:t>смотр-конкурс на лучшую постановку физкультурно-оздоровительной и спортивно-массовой работы, подготовки спортивного резерва и спорта высших достижений среди ВУЗов.</a:t>
            </a:r>
          </a:p>
        </p:txBody>
      </p:sp>
      <p:pic>
        <p:nvPicPr>
          <p:cNvPr id="4" name="Рисунок 3" descr="368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3786190"/>
            <a:ext cx="4119578" cy="2852808"/>
          </a:xfrm>
          <a:prstGeom prst="rect">
            <a:avLst/>
          </a:prstGeom>
        </p:spPr>
      </p:pic>
      <p:pic>
        <p:nvPicPr>
          <p:cNvPr id="5" name="Рисунок 4" descr="P3130069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143116"/>
            <a:ext cx="3929058" cy="2946794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9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9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dirty="0"/>
              <a:t>В </a:t>
            </a:r>
            <a:r>
              <a:rPr lang="ru-RU" dirty="0" smtClean="0"/>
              <a:t>год </a:t>
            </a:r>
            <a:r>
              <a:rPr lang="ru-RU" dirty="0"/>
              <a:t>проведения Олимпийских игр в состав мероприятий I-III этапов могут входить конкурсы по номинациям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pPr algn="ctr">
              <a:buNone/>
            </a:pPr>
            <a:r>
              <a:rPr lang="ru-RU" dirty="0" smtClean="0"/>
              <a:t> </a:t>
            </a:r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r>
              <a:rPr lang="ru-RU" dirty="0" smtClean="0"/>
              <a:t>Организуют </a:t>
            </a:r>
            <a:r>
              <a:rPr lang="ru-RU" dirty="0"/>
              <a:t>конкурсы оргкомитеты, в состав которых входят представители отделов и управлений образования, спорта и туризма, ведущие специалисты и спортсмены.</a:t>
            </a:r>
          </a:p>
          <a:p>
            <a:pPr algn="ctr"/>
            <a:endParaRPr lang="ru-RU" dirty="0"/>
          </a:p>
        </p:txBody>
      </p:sp>
      <p:pic>
        <p:nvPicPr>
          <p:cNvPr id="4" name="Рисунок 3" descr="2tTwOVBtqG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1857364"/>
            <a:ext cx="4699347" cy="2357454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txBody>
          <a:bodyPr/>
          <a:lstStyle/>
          <a:p>
            <a:pPr>
              <a:buNone/>
            </a:pPr>
            <a:r>
              <a:rPr lang="ru-RU" b="1" dirty="0"/>
              <a:t>Конкурсы по номинациям проводятся:</a:t>
            </a:r>
            <a:endParaRPr lang="ru-RU" dirty="0"/>
          </a:p>
          <a:p>
            <a:pPr algn="ctr">
              <a:buNone/>
            </a:pPr>
            <a:r>
              <a:rPr lang="ru-RU" dirty="0" smtClean="0"/>
              <a:t>  </a:t>
            </a:r>
            <a:r>
              <a:rPr lang="ru-RU" dirty="0"/>
              <a:t>На лучшую постановку спортивной и физкультурно-оздоровительной работы среди административных районов.</a:t>
            </a:r>
          </a:p>
          <a:p>
            <a:pPr algn="ctr">
              <a:buNone/>
            </a:pPr>
            <a:r>
              <a:rPr lang="ru-RU" dirty="0" smtClean="0"/>
              <a:t>  </a:t>
            </a:r>
            <a:r>
              <a:rPr lang="ru-RU" dirty="0"/>
              <a:t>На лучшую общеобразовательную школу и учреждение профессионального образования по постановке спортивной и физкультурно-оздоровительной работы и проведению олимпийского зачета.</a:t>
            </a:r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dirty="0"/>
              <a:t>На лучшую организацию олимпийских конкурсов.</a:t>
            </a:r>
          </a:p>
          <a:p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5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15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0"/>
                            </p:stCondLst>
                            <p:childTnLst>
                              <p:par>
                                <p:cTn id="36" presetID="15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/>
          </a:p>
          <a:p>
            <a:pPr algn="ctr">
              <a:buNone/>
            </a:pPr>
            <a:r>
              <a:rPr lang="ru-RU" b="1" dirty="0" smtClean="0"/>
              <a:t>Составной </a:t>
            </a:r>
            <a:r>
              <a:rPr lang="ru-RU" b="1" dirty="0"/>
              <a:t>частью конкурсной программы по номинациям является Олимпийский зачет.</a:t>
            </a:r>
          </a:p>
          <a:p>
            <a:pPr algn="ctr"/>
            <a:endParaRPr lang="ru-RU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/>
          <a:lstStyle/>
          <a:p>
            <a:pPr algn="ctr">
              <a:buNone/>
            </a:pPr>
            <a:r>
              <a:rPr lang="ru-RU" dirty="0">
                <a:solidFill>
                  <a:srgbClr val="FF0000"/>
                </a:solidFill>
              </a:rPr>
              <a:t>Олимпийский зачет </a:t>
            </a:r>
            <a:r>
              <a:rPr lang="ru-RU" dirty="0"/>
              <a:t>— это барометр здоровой жизни каждого учебного </a:t>
            </a:r>
            <a:r>
              <a:rPr lang="ru-RU" dirty="0" smtClean="0"/>
              <a:t>заведения.</a:t>
            </a:r>
            <a:endParaRPr lang="ru-RU" dirty="0"/>
          </a:p>
        </p:txBody>
      </p:sp>
      <p:pic>
        <p:nvPicPr>
          <p:cNvPr id="6" name="Рисунок 5" descr="karate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0364" y="1214422"/>
            <a:ext cx="2714644" cy="3223775"/>
          </a:xfrm>
          <a:prstGeom prst="rect">
            <a:avLst/>
          </a:prstGeom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4565602"/>
            <a:ext cx="878684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Он помогает Клубам юных олимпийцев организовать спортивную работу так, чтобы привлечь к занятиям физической культурой и спортом всех учащихся и дошкольников в районе, городе, республике.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dirty="0"/>
              <a:t>К выполнению требований зачета допускаются лица в </a:t>
            </a:r>
            <a:r>
              <a:rPr lang="ru-RU" dirty="0" smtClean="0"/>
              <a:t>возрасте </a:t>
            </a:r>
            <a:r>
              <a:rPr lang="ru-RU" dirty="0"/>
              <a:t>от 6 до 18 лет. </a:t>
            </a:r>
            <a:endParaRPr lang="ru-RU" dirty="0" smtClean="0"/>
          </a:p>
          <a:p>
            <a:pPr algn="ctr">
              <a:buNone/>
            </a:pPr>
            <a:r>
              <a:rPr lang="ru-RU" dirty="0"/>
              <a:t>В программу "Олимпийского зачета" для лиц основной медицинской группы входят следующие тесты</a:t>
            </a:r>
            <a:r>
              <a:rPr lang="ru-RU" dirty="0" smtClean="0"/>
              <a:t>:</a:t>
            </a:r>
          </a:p>
          <a:p>
            <a:pPr algn="ctr">
              <a:buNone/>
            </a:pPr>
            <a:endParaRPr lang="en-US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i="1" dirty="0" smtClean="0">
                <a:solidFill>
                  <a:srgbClr val="FF0000"/>
                </a:solidFill>
              </a:rPr>
              <a:t>     </a:t>
            </a:r>
            <a:r>
              <a:rPr lang="ru-RU" i="1" dirty="0" smtClean="0">
                <a:solidFill>
                  <a:srgbClr val="FF0000"/>
                </a:solidFill>
              </a:rPr>
              <a:t>1</a:t>
            </a:r>
            <a:r>
              <a:rPr lang="ru-RU" i="1" dirty="0">
                <a:solidFill>
                  <a:srgbClr val="FF0000"/>
                </a:solidFill>
              </a:rPr>
              <a:t>.  Бег на 1 стадий (192 м 27 см).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3714752"/>
            <a:ext cx="5857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ru-RU" sz="3200" dirty="0" smtClean="0">
                <a:solidFill>
                  <a:srgbClr val="FFFF00"/>
                </a:solidFill>
              </a:rPr>
              <a:t>2</a:t>
            </a:r>
            <a:r>
              <a:rPr lang="ru-RU" sz="3200" i="1" dirty="0" smtClean="0">
                <a:solidFill>
                  <a:srgbClr val="FFFF00"/>
                </a:solidFill>
              </a:rPr>
              <a:t>.  Гладкий </a:t>
            </a:r>
            <a:r>
              <a:rPr lang="ru-RU" sz="3200" i="1" dirty="0">
                <a:solidFill>
                  <a:srgbClr val="FFFF00"/>
                </a:solidFill>
              </a:rPr>
              <a:t>бег на 1000 м.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282" y="4286256"/>
            <a:ext cx="81439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sz="3200" i="1" dirty="0" smtClean="0">
                <a:solidFill>
                  <a:srgbClr val="00B050"/>
                </a:solidFill>
              </a:rPr>
              <a:t>3.Подтягивание </a:t>
            </a:r>
            <a:r>
              <a:rPr lang="ru-RU" sz="3200" i="1" dirty="0">
                <a:solidFill>
                  <a:srgbClr val="00B050"/>
                </a:solidFill>
              </a:rPr>
              <a:t>на высокой перекладине </a:t>
            </a:r>
            <a:r>
              <a:rPr lang="en-US" sz="3200" i="1" dirty="0" smtClean="0">
                <a:solidFill>
                  <a:srgbClr val="00B050"/>
                </a:solidFill>
              </a:rPr>
              <a:t>   </a:t>
            </a:r>
            <a:r>
              <a:rPr lang="ru-RU" sz="3200" i="1" dirty="0" smtClean="0">
                <a:solidFill>
                  <a:srgbClr val="00B050"/>
                </a:solidFill>
              </a:rPr>
              <a:t>хватом </a:t>
            </a:r>
            <a:r>
              <a:rPr lang="ru-RU" sz="3200" i="1" dirty="0">
                <a:solidFill>
                  <a:srgbClr val="00B050"/>
                </a:solidFill>
              </a:rPr>
              <a:t>сверху из положения вис (юноши).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8596" y="5286388"/>
            <a:ext cx="6215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chemeClr val="tx2">
                    <a:lumMod val="75000"/>
                  </a:schemeClr>
                </a:solidFill>
              </a:rPr>
              <a:t>4.Подъем </a:t>
            </a:r>
            <a:r>
              <a:rPr lang="ru-RU" sz="3200" i="1" dirty="0">
                <a:solidFill>
                  <a:schemeClr val="tx2">
                    <a:lumMod val="75000"/>
                  </a:schemeClr>
                </a:solidFill>
              </a:rPr>
              <a:t>туловища за 30 сек</a:t>
            </a:r>
            <a:r>
              <a:rPr lang="ru-RU" sz="3200" dirty="0"/>
              <a:t>.</a:t>
            </a: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214282" y="5767459"/>
            <a:ext cx="6429356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5.</a:t>
            </a:r>
            <a:r>
              <a:rPr lang="ru-RU" sz="3200" i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Прыжок в длину с места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50" presetClass="entr" presetSubtype="0" de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/>
          <a:lstStyle/>
          <a:p>
            <a:pPr algn="ctr">
              <a:buNone/>
            </a:pPr>
            <a:r>
              <a:rPr lang="ru-RU" i="1" dirty="0">
                <a:solidFill>
                  <a:schemeClr val="bg1"/>
                </a:solidFill>
              </a:rPr>
              <a:t>Учащиеся подготовительной медицинской группы сдают на оценку комплексы оздоровительной, корригирующей, реабилитационной гимнастики, характерные для конкретной типологии заболеваний.</a:t>
            </a:r>
          </a:p>
          <a:p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2378 0.25254 C -0.45885 0.14755 -0.39392 0.04255 -0.30642 0.04417 C -0.21892 0.04579 -0.05034 0.22595 0.00087 0.26226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00" y="-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txBody>
          <a:bodyPr/>
          <a:lstStyle/>
          <a:p>
            <a:pPr algn="ctr">
              <a:buNone/>
            </a:pPr>
            <a:r>
              <a:rPr lang="ru-RU" dirty="0">
                <a:solidFill>
                  <a:schemeClr val="bg1"/>
                </a:solidFill>
              </a:rPr>
              <a:t>Учащиеся, освобожденные медицинским учреждением от программных занятий физической культурой, инвалиды детства сдают "Олимпийский зачет" на оценку по комплексу лечебной физкультуры с учетом имеющегося заболевания и выполняют доступные упражнения из "Специальной </a:t>
            </a:r>
            <a:r>
              <a:rPr lang="ru-RU" dirty="0" err="1">
                <a:solidFill>
                  <a:schemeClr val="bg1"/>
                </a:solidFill>
              </a:rPr>
              <a:t>тест-программы</a:t>
            </a:r>
            <a:r>
              <a:rPr lang="ru-RU" dirty="0">
                <a:solidFill>
                  <a:schemeClr val="bg1"/>
                </a:solidFill>
              </a:rPr>
              <a:t>".</a:t>
            </a:r>
          </a:p>
          <a:p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021 0.37211 C 0.27934 0.24561 0.22847 0.11933 0.13021 0.11355 C 0.03195 0.10777 -0.21233 0.29764 -0.25972 0.33742 C -0.30712 0.3772 -0.19097 0.34898 -0.15382 0.35291 C -0.11667 0.35684 -0.07656 0.35869 -0.03646 0.36054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0" y="-1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ru-RU" dirty="0" smtClean="0"/>
              <a:t>В </a:t>
            </a:r>
            <a:r>
              <a:rPr lang="ru-RU" dirty="0"/>
              <a:t>программу включены мероприятия для учащихся специализированных учебных заведений: 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ru-RU" i="1" dirty="0" smtClean="0"/>
              <a:t>детских </a:t>
            </a:r>
            <a:r>
              <a:rPr lang="ru-RU" i="1" dirty="0"/>
              <a:t>дошкольных </a:t>
            </a:r>
            <a:r>
              <a:rPr lang="ru-RU" i="1" dirty="0" smtClean="0"/>
              <a:t>домов</a:t>
            </a:r>
            <a:endParaRPr lang="en-US" i="1" dirty="0" smtClean="0"/>
          </a:p>
          <a:p>
            <a:r>
              <a:rPr lang="ru-RU" i="1" dirty="0" smtClean="0"/>
              <a:t> </a:t>
            </a:r>
            <a:r>
              <a:rPr lang="ru-RU" i="1" dirty="0"/>
              <a:t>школ-интернатов для сирот и детей, оставшихся без попечения </a:t>
            </a:r>
            <a:r>
              <a:rPr lang="ru-RU" i="1" dirty="0" smtClean="0"/>
              <a:t>родителей</a:t>
            </a:r>
            <a:endParaRPr lang="en-US" i="1" dirty="0" smtClean="0"/>
          </a:p>
          <a:p>
            <a:r>
              <a:rPr lang="ru-RU" i="1" dirty="0" smtClean="0"/>
              <a:t>детей-инвалидов</a:t>
            </a:r>
            <a:endParaRPr lang="ru-RU" i="1" dirty="0"/>
          </a:p>
          <a:p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i="1" dirty="0">
                <a:solidFill>
                  <a:schemeClr val="bg1"/>
                </a:solidFill>
              </a:rPr>
              <a:t>Зачет сдан, если: </a:t>
            </a:r>
            <a:endParaRPr lang="ru-RU" sz="2800" i="1" dirty="0" smtClean="0">
              <a:solidFill>
                <a:schemeClr val="bg1"/>
              </a:solidFill>
            </a:endParaRPr>
          </a:p>
          <a:p>
            <a:r>
              <a:rPr lang="ru-RU" sz="2800" i="1" dirty="0" smtClean="0"/>
              <a:t>учащийся</a:t>
            </a:r>
            <a:r>
              <a:rPr lang="ru-RU" sz="2800" i="1" dirty="0"/>
              <a:t>, отнесенный по состоянию здоровья к основной медицинской </a:t>
            </a:r>
            <a:r>
              <a:rPr lang="ru-RU" sz="2800" i="1" dirty="0" smtClean="0"/>
              <a:t>группе</a:t>
            </a:r>
          </a:p>
          <a:p>
            <a:r>
              <a:rPr lang="ru-RU" sz="2800" i="1" dirty="0" smtClean="0"/>
              <a:t>набрал </a:t>
            </a:r>
            <a:r>
              <a:rPr lang="ru-RU" sz="2800" i="1" dirty="0"/>
              <a:t>в сумме не менее 30 очков за все виды контрольных упражнений с обязательным получением зачетных очков за каждый из видов программы "Олимпийского зачета". </a:t>
            </a:r>
          </a:p>
          <a:p>
            <a:endParaRPr lang="ru-RU" sz="2800" i="1" dirty="0"/>
          </a:p>
        </p:txBody>
      </p:sp>
      <p:pic>
        <p:nvPicPr>
          <p:cNvPr id="4" name="Рисунок 3" descr="olimp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2786058"/>
            <a:ext cx="2643206" cy="387283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19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8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algn="ctr">
              <a:buNone/>
            </a:pPr>
            <a:endParaRPr lang="ru-RU" i="1" dirty="0" smtClean="0">
              <a:solidFill>
                <a:schemeClr val="bg1"/>
              </a:solidFill>
            </a:endParaRPr>
          </a:p>
          <a:p>
            <a:pPr algn="ctr">
              <a:buNone/>
            </a:pPr>
            <a:endParaRPr lang="ru-RU" i="1" dirty="0">
              <a:solidFill>
                <a:schemeClr val="bg1"/>
              </a:solidFill>
            </a:endParaRPr>
          </a:p>
          <a:p>
            <a:pPr algn="ctr">
              <a:buNone/>
            </a:pPr>
            <a:endParaRPr lang="ru-RU" i="1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chemeClr val="bg1"/>
                </a:solidFill>
              </a:rPr>
              <a:t>Учащиеся </a:t>
            </a:r>
            <a:r>
              <a:rPr lang="ru-RU" i="1" dirty="0">
                <a:solidFill>
                  <a:schemeClr val="bg1"/>
                </a:solidFill>
              </a:rPr>
              <a:t>подготовительной и специальной медицинских групп считаются сдавшими зачет, если они приняли участие в сдаче контрольных упражнений, входящих в программу "Олимпийского зачета", согласно требованиям настоящей программы.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algn="ctr">
              <a:buNone/>
            </a:pPr>
            <a:endParaRPr lang="ru-RU" i="1" dirty="0" smtClean="0">
              <a:solidFill>
                <a:schemeClr val="bg1"/>
              </a:solidFill>
            </a:endParaRPr>
          </a:p>
          <a:p>
            <a:pPr algn="ctr">
              <a:buNone/>
            </a:pPr>
            <a:endParaRPr lang="ru-RU" i="1" dirty="0">
              <a:solidFill>
                <a:schemeClr val="bg1"/>
              </a:solidFill>
            </a:endParaRPr>
          </a:p>
          <a:p>
            <a:pPr algn="ctr">
              <a:buNone/>
            </a:pPr>
            <a:endParaRPr lang="ru-RU" i="1" dirty="0" smtClean="0">
              <a:solidFill>
                <a:schemeClr val="bg1"/>
              </a:solidFill>
            </a:endParaRPr>
          </a:p>
          <a:p>
            <a:pPr algn="ctr">
              <a:buNone/>
            </a:pPr>
            <a:endParaRPr lang="ru-RU" i="1" dirty="0">
              <a:solidFill>
                <a:schemeClr val="bg1"/>
              </a:solidFill>
            </a:endParaRPr>
          </a:p>
          <a:p>
            <a:pPr algn="ctr">
              <a:buNone/>
            </a:pPr>
            <a:endParaRPr lang="ru-RU" i="1" dirty="0" smtClean="0">
              <a:solidFill>
                <a:schemeClr val="bg1"/>
              </a:solidFill>
            </a:endParaRPr>
          </a:p>
          <a:p>
            <a:pPr algn="ctr">
              <a:buNone/>
            </a:pPr>
            <a:endParaRPr lang="ru-RU" i="1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chemeClr val="bg1"/>
                </a:solidFill>
              </a:rPr>
              <a:t>Учащиеся</a:t>
            </a:r>
            <a:r>
              <a:rPr lang="ru-RU" i="1" dirty="0">
                <a:solidFill>
                  <a:schemeClr val="bg1"/>
                </a:solidFill>
              </a:rPr>
              <a:t>, сдавшие "Олимпийский зачет" в спортивной школе и представившие в учреждение выписку из протокола о результатах сдачи зачета, заверенную печатью и подписью руководителя ДЮСШ, от зачета освобождаются.</a:t>
            </a:r>
          </a:p>
          <a:p>
            <a:pPr algn="ctr"/>
            <a:endParaRPr lang="ru-RU" i="1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IMG_11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4286243" cy="285749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algn="ctr">
              <a:buNone/>
            </a:pPr>
            <a:endParaRPr lang="ru-RU" dirty="0" smtClean="0">
              <a:latin typeface="Monotype Corsiva" pitchFamily="66" charset="0"/>
            </a:endParaRPr>
          </a:p>
          <a:p>
            <a:pPr algn="ctr">
              <a:buNone/>
            </a:pPr>
            <a:endParaRPr lang="ru-RU" dirty="0">
              <a:latin typeface="Monotype Corsiva" pitchFamily="66" charset="0"/>
            </a:endParaRPr>
          </a:p>
          <a:p>
            <a:pPr algn="ctr">
              <a:buNone/>
            </a:pPr>
            <a:endParaRPr lang="ru-RU" dirty="0" smtClean="0">
              <a:latin typeface="Monotype Corsiva" pitchFamily="66" charset="0"/>
            </a:endParaRPr>
          </a:p>
          <a:p>
            <a:pPr algn="ctr">
              <a:buNone/>
            </a:pPr>
            <a:endParaRPr lang="ru-RU" dirty="0">
              <a:latin typeface="Monotype Corsiva" pitchFamily="66" charset="0"/>
            </a:endParaRPr>
          </a:p>
          <a:p>
            <a:pPr algn="ctr">
              <a:buNone/>
            </a:pPr>
            <a:r>
              <a:rPr lang="ru-RU" sz="4400" dirty="0" smtClean="0">
                <a:solidFill>
                  <a:srgbClr val="FF0000"/>
                </a:solidFill>
                <a:latin typeface="Monotype Corsiva" pitchFamily="66" charset="0"/>
              </a:rPr>
              <a:t>СПАСИБО ЗА ВНИМАНИЕ=)))</a:t>
            </a:r>
            <a:endParaRPr lang="ru-RU" sz="4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664371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Программа объединяет общей идеей оздоровления нации и повышения качества личности средствами физической культуры </a:t>
            </a:r>
            <a:r>
              <a:rPr lang="ru-RU" sz="3600" dirty="0" err="1" smtClean="0"/>
              <a:t>возростно-половые</a:t>
            </a:r>
            <a:r>
              <a:rPr lang="ru-RU" sz="3600" dirty="0" smtClean="0"/>
              <a:t> и социальные группы в массовое физкультурное движение под девизом: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"</a:t>
            </a:r>
            <a:r>
              <a:rPr lang="ru-RU" dirty="0">
                <a:solidFill>
                  <a:srgbClr val="FF0000"/>
                </a:solidFill>
              </a:rPr>
              <a:t>Следуй олимпийским идеалам — добьешься успеха, здоровья и долголетия".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rgbClr val="FF0000"/>
                </a:solidFill>
              </a:rPr>
              <a:t> 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rena-spor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3116"/>
            <a:ext cx="8229600" cy="435771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Цель  </a:t>
            </a:r>
            <a:r>
              <a:rPr lang="ru-RU" sz="3200" b="1" dirty="0">
                <a:solidFill>
                  <a:srgbClr val="00B050"/>
                </a:solidFill>
              </a:rPr>
              <a:t>программы</a:t>
            </a:r>
            <a:r>
              <a:rPr lang="ru-RU" sz="3200" b="1" dirty="0" smtClean="0">
                <a:solidFill>
                  <a:srgbClr val="00B050"/>
                </a:solidFill>
              </a:rPr>
              <a:t>:</a:t>
            </a:r>
            <a:br>
              <a:rPr lang="ru-RU" sz="3200" b="1" dirty="0" smtClean="0">
                <a:solidFill>
                  <a:srgbClr val="00B050"/>
                </a:solidFill>
              </a:rPr>
            </a:br>
            <a:r>
              <a:rPr lang="ru-RU" sz="3200" b="1" dirty="0" smtClean="0">
                <a:solidFill>
                  <a:srgbClr val="00B050"/>
                </a:solidFill>
              </a:rPr>
              <a:t/>
            </a:r>
            <a:br>
              <a:rPr lang="ru-RU" sz="3200" b="1" dirty="0" smtClean="0">
                <a:solidFill>
                  <a:srgbClr val="00B050"/>
                </a:solidFill>
              </a:rPr>
            </a:b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повышение эффективности физкультурно-массовой работы в учебных заведениях и по месту жительства посредствам 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ввода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практику 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образовательных учреждений методологии олимпийского воспитания и образования, целью которой является всестороннее развитие личности учащегося, укрепление его здоровья, подготовка жизни.</a:t>
            </a:r>
            <a:b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b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200" b="1" dirty="0">
                <a:solidFill>
                  <a:srgbClr val="00B050"/>
                </a:solidFill>
              </a:rPr>
              <a:t/>
            </a:r>
            <a:br>
              <a:rPr lang="ru-RU" sz="3200" b="1" dirty="0">
                <a:solidFill>
                  <a:srgbClr val="00B050"/>
                </a:solidFill>
              </a:rPr>
            </a:br>
            <a:r>
              <a:rPr lang="ru-RU" sz="3200" b="1" dirty="0" smtClean="0">
                <a:solidFill>
                  <a:srgbClr val="00B050"/>
                </a:solidFill>
              </a:rPr>
              <a:t/>
            </a:r>
            <a:br>
              <a:rPr lang="ru-RU" sz="3200" b="1" dirty="0" smtClean="0">
                <a:solidFill>
                  <a:srgbClr val="00B050"/>
                </a:solidFill>
              </a:rPr>
            </a:br>
            <a:r>
              <a:rPr lang="ru-RU" sz="3200" b="1" dirty="0">
                <a:solidFill>
                  <a:srgbClr val="00B050"/>
                </a:solidFill>
              </a:rPr>
              <a:t/>
            </a:r>
            <a:br>
              <a:rPr lang="ru-RU" sz="3200" b="1" dirty="0">
                <a:solidFill>
                  <a:srgbClr val="00B050"/>
                </a:solidFill>
              </a:rPr>
            </a:br>
            <a:r>
              <a:rPr lang="ru-RU" sz="3200" b="1" dirty="0" smtClean="0">
                <a:solidFill>
                  <a:srgbClr val="00B050"/>
                </a:solidFill>
              </a:rPr>
              <a:t/>
            </a:r>
            <a:br>
              <a:rPr lang="ru-RU" sz="3200" b="1" dirty="0" smtClean="0">
                <a:solidFill>
                  <a:srgbClr val="00B050"/>
                </a:solidFill>
              </a:rPr>
            </a:b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34000">
                <a:srgbClr val="FFFF00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 r="-100000" b="-100000"/>
          </a:gradFill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/>
              <a:t>В ходе реализации программы решаются </a:t>
            </a:r>
            <a:r>
              <a:rPr lang="ru-RU" b="1" dirty="0" smtClean="0"/>
              <a:t>следующие </a:t>
            </a:r>
            <a:r>
              <a:rPr lang="ru-RU" b="1" dirty="0"/>
              <a:t>задачи</a:t>
            </a:r>
            <a:r>
              <a:rPr lang="ru-RU" b="1" dirty="0" smtClean="0"/>
              <a:t>:</a:t>
            </a:r>
          </a:p>
          <a:p>
            <a:pPr>
              <a:buFont typeface="Wingdings" pitchFamily="2" charset="2"/>
              <a:buChar char="ü"/>
            </a:pPr>
            <a:r>
              <a:rPr lang="ru-RU" i="1" dirty="0"/>
              <a:t>Совершенствование форм и методов </a:t>
            </a:r>
            <a:r>
              <a:rPr lang="ru-RU" i="1" dirty="0" err="1" smtClean="0"/>
              <a:t>физкультурно</a:t>
            </a:r>
            <a:r>
              <a:rPr lang="ru-RU" i="1" dirty="0" smtClean="0"/>
              <a:t>- массовой </a:t>
            </a:r>
            <a:r>
              <a:rPr lang="ru-RU" i="1" dirty="0"/>
              <a:t>работы.</a:t>
            </a:r>
          </a:p>
          <a:p>
            <a:pPr>
              <a:buFont typeface="Wingdings" pitchFamily="2" charset="2"/>
              <a:buChar char="ü"/>
            </a:pPr>
            <a:r>
              <a:rPr lang="ru-RU" i="1" dirty="0"/>
              <a:t>Привлечение дошкольников, школьников и учащихся ПТУ и </a:t>
            </a:r>
            <a:r>
              <a:rPr lang="ru-RU" i="1" dirty="0" err="1"/>
              <a:t>ССУЗов</a:t>
            </a:r>
            <a:r>
              <a:rPr lang="ru-RU" i="1" dirty="0"/>
              <a:t> к систематическим занятиям различными формами физической культуры и спортом</a:t>
            </a:r>
            <a:r>
              <a:rPr lang="ru-RU" i="1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i="1" dirty="0"/>
              <a:t>Улучшение физического воспитания учащихся и молодежи, укрепление их здоровья, повышение уровня физической подготовленности.</a:t>
            </a:r>
          </a:p>
          <a:p>
            <a:pPr>
              <a:buFont typeface="Wingdings" pitchFamily="2" charset="2"/>
              <a:buChar char="ü"/>
            </a:pPr>
            <a:r>
              <a:rPr lang="ru-RU" i="1" dirty="0"/>
              <a:t>Привитие устойчивого интереса и потребности учащихся и студентов к повседневным занятиям физически ми упражнениями и спортом</a:t>
            </a:r>
            <a:r>
              <a:rPr lang="ru-RU" i="1" dirty="0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i="1" dirty="0"/>
              <a:t>Широкая пропаганда физической культуры и спорта среди подрастающего </a:t>
            </a:r>
            <a:r>
              <a:rPr lang="ru-RU" i="1" dirty="0" smtClean="0"/>
              <a:t>поколения</a:t>
            </a:r>
          </a:p>
          <a:p>
            <a:pPr>
              <a:buFont typeface="Wingdings" pitchFamily="2" charset="2"/>
              <a:buChar char="ü"/>
            </a:pPr>
            <a:r>
              <a:rPr lang="ru-RU" i="1" dirty="0"/>
              <a:t>Проведение конкурсов на лучшую постановку спортивной и физкультурно-оздоровительной работы среди учебных заведений, регионов.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  <a:p>
            <a:pPr algn="ctr">
              <a:buFont typeface="Wingdings" pitchFamily="2" charset="2"/>
              <a:buChar char="ü"/>
            </a:pPr>
            <a:endParaRPr lang="ru-RU" dirty="0"/>
          </a:p>
          <a:p>
            <a:pPr algn="ctr">
              <a:buFont typeface="Wingdings" pitchFamily="2" charset="2"/>
              <a:buChar char="ü"/>
            </a:pP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500"/>
                            </p:stCondLst>
                            <p:childTnLst>
                              <p:par>
                                <p:cTn id="23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500"/>
                            </p:stCondLst>
                            <p:childTnLst>
                              <p:par>
                                <p:cTn id="28" presetID="4" presetClass="entr" presetSubtype="16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0"/>
                            </p:stCondLst>
                            <p:childTnLst>
                              <p:par>
                                <p:cTn id="32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000"/>
                            </p:stCondLst>
                            <p:childTnLst>
                              <p:par>
                                <p:cTn id="37" presetID="5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0"/>
                            </p:stCondLst>
                            <p:childTnLst>
                              <p:par>
                                <p:cTn id="43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3000"/>
                            </p:stCondLst>
                            <p:childTnLst>
                              <p:par>
                                <p:cTn id="48" presetID="8" presetClass="entr" presetSubtype="3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0"/>
                            </p:stCondLst>
                            <p:childTnLst>
                              <p:par>
                                <p:cTn id="52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8000"/>
                            </p:stCondLst>
                            <p:childTnLst>
                              <p:par>
                                <p:cTn id="57" presetID="1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1500"/>
                            </p:stCondLst>
                            <p:childTnLst>
                              <p:par>
                                <p:cTn id="61" presetID="5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buNone/>
            </a:pPr>
            <a:r>
              <a:rPr lang="ru-RU" b="1" i="1" dirty="0" smtClean="0"/>
              <a:t>В </a:t>
            </a:r>
            <a:r>
              <a:rPr lang="ru-RU" b="1" i="1" dirty="0"/>
              <a:t>физкультурно-спортивном движении </a:t>
            </a:r>
            <a:r>
              <a:rPr lang="ru-RU" b="1" i="1" dirty="0" smtClean="0"/>
              <a:t>участву</a:t>
            </a:r>
            <a:r>
              <a:rPr lang="ru-RU" b="1" dirty="0" smtClean="0"/>
              <a:t>ют: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 descr="27-jan-12-news1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1428736"/>
            <a:ext cx="5214974" cy="34290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5984" y="5143512"/>
            <a:ext cx="3857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/>
              <a:t>Дошкольники</a:t>
            </a:r>
            <a:endParaRPr lang="ru-RU" sz="3200" i="1" dirty="0"/>
          </a:p>
        </p:txBody>
      </p:sp>
      <p:pic>
        <p:nvPicPr>
          <p:cNvPr id="6" name="Рисунок 5" descr="aa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85918" y="1428736"/>
            <a:ext cx="5214974" cy="34290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86050" y="5072074"/>
            <a:ext cx="3357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/>
              <a:t>Школьники</a:t>
            </a:r>
            <a:endParaRPr lang="ru-RU" sz="3200" i="1" dirty="0"/>
          </a:p>
        </p:txBody>
      </p:sp>
      <p:pic>
        <p:nvPicPr>
          <p:cNvPr id="9" name="Рисунок 8" descr="6546541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57356" y="1336503"/>
            <a:ext cx="5143536" cy="364627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14414" y="5286388"/>
            <a:ext cx="7678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/>
              <a:t>Учащиеся средних учебных заведений</a:t>
            </a:r>
            <a:endParaRPr lang="ru-RU" sz="3200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" presetClass="exit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2" presetClass="exit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7" presetClass="exit" presetSubtype="4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000"/>
                            </p:stCondLst>
                            <p:childTnLst>
                              <p:par>
                                <p:cTn id="4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Педагоги</a:t>
            </a:r>
            <a:r>
              <a:rPr lang="ru-RU" dirty="0"/>
              <a:t>, тренеры, методисты, родители, работники </a:t>
            </a:r>
            <a:r>
              <a:rPr lang="ru-RU" dirty="0" err="1"/>
              <a:t>ЖЭСов</a:t>
            </a:r>
            <a:r>
              <a:rPr lang="ru-RU" dirty="0"/>
              <a:t> привлекаются в состав организаторов физкультурно-спортивного </a:t>
            </a:r>
            <a:r>
              <a:rPr lang="ru-RU" dirty="0" smtClean="0"/>
              <a:t>движения.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 descr="16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0"/>
            <a:ext cx="4024314" cy="3018236"/>
          </a:xfrm>
          <a:prstGeom prst="rect">
            <a:avLst/>
          </a:prstGeom>
        </p:spPr>
      </p:pic>
      <p:pic>
        <p:nvPicPr>
          <p:cNvPr id="5" name="Рисунок 4" descr="_MNK50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857232"/>
            <a:ext cx="4397712" cy="293180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rgbClr val="00FF00">
                  <a:shade val="30000"/>
                  <a:satMod val="115000"/>
                </a:srgbClr>
              </a:gs>
              <a:gs pos="50000">
                <a:srgbClr val="00FF00">
                  <a:shade val="67500"/>
                  <a:satMod val="115000"/>
                </a:srgbClr>
              </a:gs>
              <a:gs pos="100000">
                <a:srgbClr val="00FF00">
                  <a:shade val="100000"/>
                  <a:satMod val="115000"/>
                </a:srgbClr>
              </a:gs>
            </a:gsLst>
            <a:lin ang="0" scaled="1"/>
            <a:tileRect/>
          </a:gra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Этапы программы:</a:t>
            </a:r>
          </a:p>
          <a:p>
            <a:pPr>
              <a:buNone/>
            </a:pPr>
            <a:r>
              <a:rPr lang="ru-RU" sz="3600" dirty="0">
                <a:solidFill>
                  <a:schemeClr val="accent3"/>
                </a:solidFill>
              </a:rPr>
              <a:t>I и II этапы </a:t>
            </a:r>
            <a:r>
              <a:rPr lang="ru-RU" sz="3600" dirty="0"/>
              <a:t>включают </a:t>
            </a:r>
            <a:r>
              <a:rPr lang="ru-RU" sz="3600" dirty="0" err="1"/>
              <a:t>внутриучебные</a:t>
            </a:r>
            <a:r>
              <a:rPr lang="ru-RU" sz="3600" dirty="0"/>
              <a:t>, районные и городские </a:t>
            </a:r>
            <a:r>
              <a:rPr lang="ru-RU" sz="3600" dirty="0" smtClean="0"/>
              <a:t>мероприятия.</a:t>
            </a:r>
          </a:p>
          <a:p>
            <a:pPr>
              <a:buNone/>
            </a:pPr>
            <a:r>
              <a:rPr lang="ru-RU" sz="3600" dirty="0">
                <a:solidFill>
                  <a:schemeClr val="accent3"/>
                </a:solidFill>
              </a:rPr>
              <a:t>III  этап </a:t>
            </a:r>
            <a:r>
              <a:rPr lang="ru-RU" sz="3600" dirty="0"/>
              <a:t>— районные, городские, областные, г. Минска </a:t>
            </a:r>
            <a:r>
              <a:rPr lang="ru-RU" sz="3600" dirty="0" smtClean="0"/>
              <a:t>мероприятия.</a:t>
            </a:r>
          </a:p>
          <a:p>
            <a:pPr>
              <a:buNone/>
            </a:pPr>
            <a:r>
              <a:rPr lang="ru-RU" sz="3600" dirty="0">
                <a:solidFill>
                  <a:schemeClr val="accent3"/>
                </a:solidFill>
              </a:rPr>
              <a:t>IV этап </a:t>
            </a:r>
            <a:r>
              <a:rPr lang="ru-RU" sz="3600" dirty="0"/>
              <a:t>— республиканские мероприятия.</a:t>
            </a:r>
          </a:p>
          <a:p>
            <a:pPr>
              <a:buNone/>
            </a:pP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9" presetClass="entr" presetSubtype="0" accel="10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9" presetClass="entr" presetSubtype="0" accel="10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542</TotalTime>
  <Words>808</Words>
  <Application>Microsoft Office PowerPoint</Application>
  <PresentationFormat>Экран (4:3)</PresentationFormat>
  <Paragraphs>128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Программа молодежного физкультурно-спортивного движения "Олимпийские надежды Беларуси" </vt:lpstr>
      <vt:lpstr>Презентация PowerPoint</vt:lpstr>
      <vt:lpstr>Презентация PowerPoint</vt:lpstr>
      <vt:lpstr>Программа объединяет общей идеей оздоровления нации и повышения качества личности средствами физической культуры возростно-половые и социальные группы в массовое физкультурное движение под девизом:  "Следуй олимпийским идеалам — добьешься успеха, здоровья и долголетия".   </vt:lpstr>
      <vt:lpstr>Цель  программы:  повышение эффективности физкультурно-массовой работы в учебных заведениях и по месту жительства посредствам ввода в практику образовательных учреждений методологии олимпийского воспитания и образования, целью которой является всестороннее развитие личности учащегося, укрепление его здоровья, подготовка жизни.  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молодежного физкультурно-спортивного движения "Олимпийские надежды Беларуси" </dc:title>
  <dc:creator>User</dc:creator>
  <cp:lastModifiedBy>Пользователь Windows</cp:lastModifiedBy>
  <cp:revision>53</cp:revision>
  <dcterms:created xsi:type="dcterms:W3CDTF">2012-10-18T18:16:08Z</dcterms:created>
  <dcterms:modified xsi:type="dcterms:W3CDTF">2013-05-18T13:03:19Z</dcterms:modified>
</cp:coreProperties>
</file>