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7" r:id="rId2"/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65" r:id="rId13"/>
    <p:sldId id="266" r:id="rId14"/>
    <p:sldId id="283" r:id="rId15"/>
    <p:sldId id="279" r:id="rId16"/>
    <p:sldId id="267" r:id="rId17"/>
    <p:sldId id="268" r:id="rId18"/>
    <p:sldId id="284" r:id="rId19"/>
    <p:sldId id="280" r:id="rId20"/>
    <p:sldId id="270" r:id="rId21"/>
    <p:sldId id="278" r:id="rId22"/>
    <p:sldId id="285" r:id="rId23"/>
    <p:sldId id="281" r:id="rId24"/>
    <p:sldId id="271" r:id="rId25"/>
    <p:sldId id="272" r:id="rId26"/>
    <p:sldId id="286" r:id="rId27"/>
    <p:sldId id="282" r:id="rId28"/>
    <p:sldId id="273" r:id="rId29"/>
    <p:sldId id="274" r:id="rId30"/>
    <p:sldId id="275" r:id="rId31"/>
    <p:sldId id="27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8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12271-3DB9-431B-9783-B1F03C533CA0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B52CD-3C75-4087-9A2C-87D5486834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541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B52CD-3C75-4087-9A2C-87D5486834B7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BD6758-1B45-4F11-A435-CE6E991C1C5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5E02AB6-F0A9-4BA9-9A29-4BDEBB7D26D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Программно-нормативные основы физического воспитания школьников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ru-RU" dirty="0" smtClean="0"/>
              <a:t>1 Государственный </a:t>
            </a:r>
            <a:r>
              <a:rPr lang="ru-RU" dirty="0"/>
              <a:t>физкультурно–оздоровительный комплекс Республики Беларусь </a:t>
            </a:r>
            <a:r>
              <a:rPr lang="ru-RU" dirty="0" smtClean="0"/>
              <a:t>.</a:t>
            </a:r>
          </a:p>
          <a:p>
            <a:pPr marL="137160" indent="0">
              <a:buNone/>
            </a:pPr>
            <a:r>
              <a:rPr lang="ru-RU" dirty="0" smtClean="0"/>
              <a:t>2 Программа </a:t>
            </a:r>
            <a:r>
              <a:rPr lang="ru-RU" dirty="0"/>
              <a:t>молодежного физкультурно–оздоровительного движения «Олимпийские надежды Беларуси</a:t>
            </a:r>
            <a:r>
              <a:rPr lang="ru-RU" dirty="0" smtClean="0"/>
              <a:t>».</a:t>
            </a:r>
          </a:p>
          <a:p>
            <a:pPr marL="137160" indent="0">
              <a:buNone/>
            </a:pPr>
            <a:r>
              <a:rPr lang="ru-RU" dirty="0" smtClean="0"/>
              <a:t>3 Прикладной </a:t>
            </a:r>
            <a:r>
              <a:rPr lang="ru-RU" dirty="0"/>
              <a:t>физкультурно-спортивный комплекс «Защитник Отечества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37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pPr marL="548640" lvl="1" indent="-411480" algn="ctr">
              <a:buClr>
                <a:schemeClr val="tx1">
                  <a:shade val="95000"/>
                </a:schemeClr>
              </a:buClr>
              <a:buSzPct val="65000"/>
              <a:buNone/>
            </a:pPr>
            <a:r>
              <a:rPr lang="ru-RU" sz="2800" dirty="0" smtClean="0"/>
              <a:t>Виды испытаний и уровни оценки результатов для первой ступени «Олимпийские надежды» представлены в таблице №1 ниже.</a:t>
            </a:r>
          </a:p>
          <a:p>
            <a:endParaRPr lang="ru-RU" dirty="0"/>
          </a:p>
        </p:txBody>
      </p:sp>
      <p:pic>
        <p:nvPicPr>
          <p:cNvPr id="30722" name="Picture 2" descr="C:\Users\Victoria\Desktop\8f00e2654e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928802"/>
            <a:ext cx="6296039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1" y="0"/>
          <a:ext cx="9144003" cy="6826355"/>
        </p:xfrm>
        <a:graphic>
          <a:graphicData uri="http://schemas.openxmlformats.org/drawingml/2006/table">
            <a:tbl>
              <a:tblPr/>
              <a:tblGrid>
                <a:gridCol w="1763600"/>
                <a:gridCol w="764490"/>
                <a:gridCol w="764490"/>
                <a:gridCol w="697706"/>
                <a:gridCol w="710889"/>
                <a:gridCol w="804032"/>
                <a:gridCol w="804032"/>
                <a:gridCol w="785579"/>
                <a:gridCol w="785579"/>
                <a:gridCol w="631803"/>
                <a:gridCol w="631803"/>
              </a:tblGrid>
              <a:tr h="30632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Виды испытаний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Уровни, баллы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1-й уровень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2-й уровень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3-й уровень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4-й уровень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5-й уровень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Прыжок в длину с  места (сантиметров)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115 и менее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138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Челночный бег 4х9 метров (секунд) 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13,2 и более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11,9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11,11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Сгибание и разгибание рук в упоре лежа (раз)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11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Поднимание туловища из положения лежа на спине за 30 секунд (раз)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 и менее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7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Наклон вперед из положения сидя ноги врозь (сантиметров)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–3 и менее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30 метров (секунд)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7,2 и более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6,9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6,5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6,3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6,2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6,1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5,9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5,7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5,6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8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800 метров (минут, секунд)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6,11 и более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6,10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5,20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5,00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4,50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4,40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4,30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4,20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4,00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3,50</a:t>
                      </a:r>
                    </a:p>
                  </a:txBody>
                  <a:tcPr marL="53291" marR="53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595219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Вторая ступень «Спортивная смена»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учащихся базовой школы (возраст 11–15 лет)</a:t>
            </a:r>
          </a:p>
          <a:p>
            <a:pPr>
              <a:buNone/>
            </a:pPr>
            <a:r>
              <a:rPr lang="ru-RU" dirty="0" smtClean="0"/>
              <a:t>Девиз: «О спорт! Ты – радость!»</a:t>
            </a:r>
          </a:p>
          <a:p>
            <a:pPr>
              <a:buNone/>
            </a:pPr>
            <a:r>
              <a:rPr lang="ru-RU" dirty="0" smtClean="0"/>
              <a:t>Цель ступени: формирование базового уровня физической культуры.</a:t>
            </a:r>
            <a:endParaRPr lang="ru-RU" dirty="0"/>
          </a:p>
        </p:txBody>
      </p:sp>
      <p:pic>
        <p:nvPicPr>
          <p:cNvPr id="4097" name="Picture 1" descr="C:\Users\Victoria\Desktop\SAM_9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143248"/>
            <a:ext cx="5117309" cy="3411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Задачи ступени:</a:t>
            </a:r>
          </a:p>
          <a:p>
            <a:pPr>
              <a:buNone/>
            </a:pPr>
            <a:r>
              <a:rPr lang="ru-RU" dirty="0" smtClean="0"/>
              <a:t>-формирование устойчивого интереса к своему физическому развитию, физической подготовленности;</a:t>
            </a:r>
          </a:p>
          <a:p>
            <a:pPr>
              <a:buNone/>
            </a:pPr>
            <a:r>
              <a:rPr lang="ru-RU" dirty="0" smtClean="0"/>
              <a:t>-мотивация участия в соревновательной и игровой деятельности, самостоятельного использования физических упражнений, комплексов физических упражнений, спортивных игр, правил самостоятельных занятий;</a:t>
            </a:r>
          </a:p>
          <a:p>
            <a:pPr>
              <a:buNone/>
            </a:pPr>
            <a:r>
              <a:rPr lang="ru-RU" dirty="0" smtClean="0"/>
              <a:t>-подготовка к выполнению нормативов физкультурно-спортивного многоборья Защитник Отечества“ для юношей допризывного и призывного возраста.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401080" cy="63093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Примерные виды испытаний и уровни оценки результатов для второй ступени «</a:t>
            </a:r>
            <a:r>
              <a:rPr lang="ru-RU" b="1" dirty="0" smtClean="0"/>
              <a:t>Спортивная смена</a:t>
            </a:r>
            <a:r>
              <a:rPr lang="ru-RU" dirty="0" smtClean="0"/>
              <a:t>» представлены в таблице №2 ниже.</a:t>
            </a:r>
            <a:endParaRPr lang="ru-RU" dirty="0"/>
          </a:p>
        </p:txBody>
      </p:sp>
      <p:pic>
        <p:nvPicPr>
          <p:cNvPr id="45058" name="Picture 2" descr="C:\Users\Victoria\Desktop\S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71612"/>
            <a:ext cx="514353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" y="142853"/>
          <a:ext cx="9143997" cy="6745239"/>
        </p:xfrm>
        <a:graphic>
          <a:graphicData uri="http://schemas.openxmlformats.org/drawingml/2006/table">
            <a:tbl>
              <a:tblPr/>
              <a:tblGrid>
                <a:gridCol w="1887346"/>
                <a:gridCol w="943256"/>
                <a:gridCol w="943256"/>
                <a:gridCol w="640513"/>
                <a:gridCol w="651356"/>
                <a:gridCol w="728085"/>
                <a:gridCol w="728085"/>
                <a:gridCol w="723913"/>
                <a:gridCol w="723913"/>
                <a:gridCol w="587137"/>
                <a:gridCol w="587137"/>
              </a:tblGrid>
              <a:tr h="257421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Виды испытаний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Уровни, баллы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4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1-й уровень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2-й уровень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3-й уровень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4-й уровень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5-й уровень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4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Прыжок в длину с  места (сантиметров)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140 и менее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145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151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157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160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164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170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173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182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183</a:t>
                      </a: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Челночный бег 4х9 метров (секунд) 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,0 и более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11,4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10,8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10,7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10,4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10,1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9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Сгибание и разгибание рук в упоре лежа (раз)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54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Поднимание туловища из положения лежа на спине за 1 минуту (раз)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31 и менее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37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39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43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52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Наклон вперед из положения сидя ноги врозь (сантиметров)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-1 и менее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30 метров (секунд)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6,3 и более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6,1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5,9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5,8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5,6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5,4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5,2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5,1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5,0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1000 метров (минут, секунд)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6,06 и более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6,05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5,45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5,35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5,25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5,15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5,05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4,55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4,45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4,35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5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Плавание 25 метров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БЕЗ УЧЕТА ВРЕМЕНИ</a:t>
                      </a:r>
                    </a:p>
                  </a:txBody>
                  <a:tcPr marL="48514" marR="48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267">
                <a:tc gridSpan="10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514" marR="485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Третья ступень «Физическое совершенство»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для учащихся средней школы, ПТУ, </a:t>
            </a:r>
            <a:r>
              <a:rPr lang="ru-RU" dirty="0" err="1" smtClean="0"/>
              <a:t>ССУЗов</a:t>
            </a:r>
            <a:r>
              <a:rPr lang="ru-RU" dirty="0" smtClean="0"/>
              <a:t> (возраст 16–17 лет)</a:t>
            </a:r>
          </a:p>
          <a:p>
            <a:pPr>
              <a:buNone/>
            </a:pPr>
            <a:r>
              <a:rPr lang="ru-RU" dirty="0" smtClean="0"/>
              <a:t>Девиз: «О спорт!» Ты – зодчий!»</a:t>
            </a:r>
          </a:p>
          <a:p>
            <a:pPr>
              <a:buNone/>
            </a:pPr>
            <a:r>
              <a:rPr lang="ru-RU" dirty="0" smtClean="0"/>
              <a:t>Цель ступени: формирование физической культуры личности с учетом профильной ориентации.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9" name="Picture 1" descr="C:\Users\Victoria\Desktop\maligr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429000"/>
            <a:ext cx="4357698" cy="2905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686800" cy="609507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dirty="0" smtClean="0"/>
              <a:t>Задачи ступени:</a:t>
            </a:r>
          </a:p>
          <a:p>
            <a:pPr>
              <a:buNone/>
            </a:pPr>
            <a:r>
              <a:rPr lang="ru-RU" sz="2600" dirty="0" smtClean="0"/>
              <a:t>-осуществление профилированной общей физической подготовки к службе в вооруженных силах, профессиональной деятельности;</a:t>
            </a:r>
          </a:p>
          <a:p>
            <a:pPr>
              <a:buNone/>
            </a:pPr>
            <a:r>
              <a:rPr lang="ru-RU" sz="2600" dirty="0" smtClean="0"/>
              <a:t>-формирование знаний, умений, навыков, способы деятельности, необходимые для организованных и самостоятельных занятий физическими упражнениями, использование физической культуры в повседневной деятельности;</a:t>
            </a:r>
          </a:p>
          <a:p>
            <a:pPr>
              <a:buNone/>
            </a:pPr>
            <a:r>
              <a:rPr lang="ru-RU" sz="2600" dirty="0" smtClean="0"/>
              <a:t>-формирование знаний и навыков регулярного самоконтроля за физическим развитием, физической и спортивно-технической подготовленностью и компетенции, необходимые для коррекции самостоятельных занятий.</a:t>
            </a: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09507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Примерные виды испытаний и уровни оценки результатов для третьей ступени «</a:t>
            </a:r>
            <a:r>
              <a:rPr lang="ru-RU" b="1" dirty="0" smtClean="0"/>
              <a:t>Физическое совершенство</a:t>
            </a:r>
            <a:r>
              <a:rPr lang="ru-RU" dirty="0" smtClean="0"/>
              <a:t>» представлены в таблице №3 ниже.</a:t>
            </a:r>
            <a:endParaRPr lang="ru-RU" dirty="0"/>
          </a:p>
        </p:txBody>
      </p:sp>
      <p:pic>
        <p:nvPicPr>
          <p:cNvPr id="46082" name="Picture 2" descr="C:\Users\Victoria\Desktop\c3b1ad5f-5246-4562-afc4-a8dfc5cefd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071678"/>
            <a:ext cx="466725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/>
              <a:tblGrid>
                <a:gridCol w="1913171"/>
                <a:gridCol w="831041"/>
                <a:gridCol w="831041"/>
                <a:gridCol w="774399"/>
                <a:gridCol w="660270"/>
                <a:gridCol w="738047"/>
                <a:gridCol w="738047"/>
                <a:gridCol w="733819"/>
                <a:gridCol w="733819"/>
                <a:gridCol w="595173"/>
                <a:gridCol w="595173"/>
              </a:tblGrid>
              <a:tr h="27908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Виды испытаний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Уровни, баллы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1-й уровень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2-й уровень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3-й уровень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4-й уровень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5-й уровень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9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8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Прыжок в длину с  места (сантиметров)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178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190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200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201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6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Челночный бег 4х9 метров (секунд) 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9,9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2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Сгибание и разгибание рук в упоре лежа (раз)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54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Поднимание туловища из положения лежа на спине за 1 минуту (раз)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Наклон вперед из положения сидя ноги врозь (сантиметров)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30 метров (секунд)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5,6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5,4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5,2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5,1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4,9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6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1500 метров (минут, секунд)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8,35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8,28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8,17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8,05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7,53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7,40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7,28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7,16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7,05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7,00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Плавание 50 метров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БЕЗ УЧЕТА ВРЕМЕНИ</a:t>
                      </a:r>
                    </a:p>
                  </a:txBody>
                  <a:tcPr marL="50198" marR="501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sz="4000" dirty="0" smtClean="0"/>
              <a:t>1 Государственный </a:t>
            </a:r>
            <a:r>
              <a:rPr lang="ru-RU" sz="4000" dirty="0"/>
              <a:t>физкультурно–оздоровительный комплекс Республики </a:t>
            </a:r>
            <a:r>
              <a:rPr lang="ru-RU" sz="4000" dirty="0" smtClean="0"/>
              <a:t>Беларусь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2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Victoria\Desktop\2003_05_19_art_sport_shalam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77153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Четвертая ступень «Здоровье, сила и красота»</a:t>
            </a:r>
            <a:r>
              <a:rPr lang="ru-RU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для студентов (возраст 18–21 год)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Девиз: «О спорт! Ты – кодекс здоровья».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Цель ступени: формирование повышенного уровня физической культуры личности с дифференцированной профессионально-прикладной направленностью.</a:t>
            </a:r>
            <a:endParaRPr lang="ru-RU" sz="28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950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Задачи ступени:</a:t>
            </a:r>
          </a:p>
          <a:p>
            <a:pPr>
              <a:buNone/>
            </a:pPr>
            <a:r>
              <a:rPr lang="ru-RU" dirty="0" smtClean="0"/>
              <a:t>-формирование отношения к физкультурным и спортивным занятиям как к неотъемлемой части здорового образа жизни современного молодого человека;</a:t>
            </a:r>
          </a:p>
          <a:p>
            <a:pPr>
              <a:buNone/>
            </a:pPr>
            <a:r>
              <a:rPr lang="ru-RU" dirty="0" smtClean="0"/>
              <a:t>-содействие формированию компетенций, позволяющих творчески решать задачи физического самосовершенствования, используя ранее усвоенные знания, умения, навыки и способы физкультурно-спортивной деятельности.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Примерные виды испытаний и уровни оценки результатов для четвертой ступени «</a:t>
            </a: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Здоровье, сила и красота</a:t>
            </a:r>
            <a:r>
              <a:rPr lang="ru-RU" dirty="0" smtClean="0"/>
              <a:t>» представлены в таблице №4 ниже.</a:t>
            </a:r>
            <a:endParaRPr lang="ru-RU" dirty="0"/>
          </a:p>
        </p:txBody>
      </p:sp>
      <p:pic>
        <p:nvPicPr>
          <p:cNvPr id="47106" name="Picture 2" descr="C:\Users\Victoria\Desktop\weigh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6096000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-2"/>
          <a:ext cx="9144001" cy="6885577"/>
        </p:xfrm>
        <a:graphic>
          <a:graphicData uri="http://schemas.openxmlformats.org/drawingml/2006/table">
            <a:tbl>
              <a:tblPr/>
              <a:tblGrid>
                <a:gridCol w="1702578"/>
                <a:gridCol w="1117925"/>
                <a:gridCol w="787324"/>
                <a:gridCol w="752123"/>
                <a:gridCol w="698032"/>
                <a:gridCol w="728941"/>
                <a:gridCol w="728941"/>
                <a:gridCol w="719496"/>
                <a:gridCol w="719496"/>
                <a:gridCol w="601870"/>
                <a:gridCol w="587275"/>
              </a:tblGrid>
              <a:tr h="25461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Виды испытаний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Уровни, баллы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1-й уровень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2-й уровень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3-й уровень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4-й уровень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5-й уровень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5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Прыжок в длину с  места (сантиметров)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151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165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173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177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181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185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192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193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Челночный бег 4х9 метров (секунд) 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11,8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11,5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11,2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11,1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10,8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159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10,6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10,2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5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Сгибание и разгибание рук в упоре лежа (раз)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–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–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–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65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Поднимание туловища из положения лежа на спине за 1 минуту (раз)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30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33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35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37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39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42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45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48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0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Наклон вперед из положения сидя ноги врозь (сантиметров)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3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18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Бег 30 метров (секунд)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6,0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5,9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5,7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5,6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5,5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5,4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5,3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5,2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4,9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1500 метров (минут, секунд)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8.30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8.21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8.12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8.01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7.50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7.38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7.25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7.11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7.00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6.55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Плавание 50 метров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БЕЗ УЧЕТА ВРЕМЕНИ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1.10,0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1.05,0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1.00,0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55,0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53,0	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50,0</a:t>
                      </a: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860" marR="45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Victoria\Desktop\mr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71480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Пятая ступень «Здоровье и красота» для граждан 23–29 лет, 30–39 лет, 40–49 лет и шестая ступень «Движение, здоровье и долголетие» для граждан 50–59 лет и старше.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Цель ступеней: совершенствование физической культуры личности, необходимой для оздоровления, формирования здорового образа жизни и профессионально-прикладной физической подготовки.</a:t>
            </a:r>
            <a:endParaRPr lang="ru-RU" sz="28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80931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Задачи ступеней:</a:t>
            </a:r>
          </a:p>
          <a:p>
            <a:pPr>
              <a:buNone/>
            </a:pPr>
            <a:r>
              <a:rPr lang="ru-RU" dirty="0" smtClean="0"/>
              <a:t>-формирование у граждан отношения к своему здоровью как ценности, о которой необходимо постоянно заботиться;</a:t>
            </a:r>
          </a:p>
          <a:p>
            <a:pPr>
              <a:buNone/>
            </a:pPr>
            <a:r>
              <a:rPr lang="ru-RU" dirty="0" smtClean="0"/>
              <a:t>-ориентация граждан на преимущества и ценности здорового образа жизни, использованию средств физической культуры для его формирования;</a:t>
            </a:r>
          </a:p>
          <a:p>
            <a:pPr>
              <a:buNone/>
            </a:pPr>
            <a:r>
              <a:rPr lang="ru-RU" dirty="0" smtClean="0"/>
              <a:t>-укрепление мотивации систематических физкультурных или спортивных занятий;</a:t>
            </a:r>
          </a:p>
          <a:p>
            <a:pPr>
              <a:buNone/>
            </a:pPr>
            <a:r>
              <a:rPr lang="ru-RU" dirty="0" smtClean="0"/>
              <a:t>-разносторонние развитие физических качеств граждан, поддержание уровня общей физической подготовленности.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616650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Примерные виды испытаний и уровни оценки результатов для пятой ступени «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Здоровье и красота</a:t>
            </a:r>
            <a:r>
              <a:rPr lang="ru-RU" dirty="0" smtClean="0"/>
              <a:t>» представлены в таблице №5 ниже.</a:t>
            </a:r>
            <a:endParaRPr lang="ru-RU" dirty="0"/>
          </a:p>
        </p:txBody>
      </p:sp>
      <p:pic>
        <p:nvPicPr>
          <p:cNvPr id="48130" name="Picture 2" descr="C:\Users\Victoria\Desktop\7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73152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"/>
          <a:ext cx="9144001" cy="6858000"/>
        </p:xfrm>
        <a:graphic>
          <a:graphicData uri="http://schemas.openxmlformats.org/drawingml/2006/table">
            <a:tbl>
              <a:tblPr/>
              <a:tblGrid>
                <a:gridCol w="1703356"/>
                <a:gridCol w="971504"/>
                <a:gridCol w="142762"/>
                <a:gridCol w="787683"/>
                <a:gridCol w="752468"/>
                <a:gridCol w="698351"/>
                <a:gridCol w="729273"/>
                <a:gridCol w="729273"/>
                <a:gridCol w="719823"/>
                <a:gridCol w="719823"/>
                <a:gridCol w="602144"/>
                <a:gridCol w="587541"/>
              </a:tblGrid>
              <a:tr h="26506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Виды испытаний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Уровни, баллы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1-й уровень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2-й уровень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3-й уровень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4-й уровень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5-й уровень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5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2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Прыжок в длину с  места (сантиметров)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151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162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186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Челночный бег 4х9 метров (секунд) 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13,5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13,0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12,6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12,2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12,0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11,7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11,4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11,1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10,9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10,8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Поднимание туловища из положения лежа на спине за 1 минуту (раз)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16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23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35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98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Наклон вперед из положения сидя ноги врозь (сантиметров)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2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14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17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30 метров (секунд)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6,8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6,2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6,1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6,0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5,9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5,8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5,6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5,4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5,3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Бег 1500 метров (минут, секунд)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8.35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8.26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8.18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8.09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7.56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7.45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7.30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7.15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7.05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7.00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Плавание 50 метров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Без учета времени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1.10,0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1.05,0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1.00,0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55,0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53,0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50,0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46,0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45,0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Шестиминутный бег (м)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720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850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900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980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1010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1030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1080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1110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Calibri"/>
                          <a:ea typeface="Calibri"/>
                          <a:cs typeface="Times New Roman"/>
                        </a:rPr>
                        <a:t>1160	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Calibri"/>
                          <a:ea typeface="Calibri"/>
                          <a:cs typeface="Times New Roman"/>
                        </a:rPr>
                        <a:t>1170</a:t>
                      </a:r>
                    </a:p>
                  </a:txBody>
                  <a:tcPr marL="49824" marR="49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0236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Программа физкультурно-спортивных многоборий.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Цель программы: развитие системы спортивных соревнований среди различных возрастных групп граждан.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Задачи программы:</a:t>
            </a:r>
          </a:p>
          <a:p>
            <a:pPr>
              <a:buNone/>
            </a:pPr>
            <a:r>
              <a:rPr lang="ru-RU" dirty="0" smtClean="0"/>
              <a:t>-повышение эффективности физкультурно-оздоровительной и спортивно-массовой работы с населением;</a:t>
            </a:r>
          </a:p>
          <a:p>
            <a:pPr>
              <a:buNone/>
            </a:pPr>
            <a:r>
              <a:rPr lang="ru-RU" dirty="0" smtClean="0"/>
              <a:t>-развитие разносторонней физической подготовки граждан;</a:t>
            </a:r>
          </a:p>
          <a:p>
            <a:pPr>
              <a:buNone/>
            </a:pPr>
            <a:r>
              <a:rPr lang="ru-RU" dirty="0" smtClean="0"/>
              <a:t>-популяризация Государственного физкультурно-оздоровительного комплекса Республики Беларусь.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/>
              <a:t>Программа состоит из летнего и зимнего многоборий «Здоровье», дифференцированных по возрастным группам и многоборья   «Защитник Отечества» для юношей допризывного и призывного возраста.</a:t>
            </a:r>
            <a:endParaRPr lang="ru-RU" sz="2600" dirty="0"/>
          </a:p>
        </p:txBody>
      </p:sp>
      <p:pic>
        <p:nvPicPr>
          <p:cNvPr id="31746" name="Picture 2" descr="C:\Users\Victoria\Desktop\спорт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571744"/>
            <a:ext cx="6629393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55950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Для  описания характеристики физкультурно-оздоровительного комплекса ( далее- Комплекс ) используются такие понятия как: базовое физкультурное образование, двигательный навык, двигательное умение, здоровье, образ жизни, олимпийские игры, соревнование, спорт, спортивное движение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Программа мотивации и дальнейшего стимулирования граждан, успешно выполнивших требования Государственного физкультурно-оздоровительного комплекса Республики Беларусь.</a:t>
            </a:r>
          </a:p>
          <a:p>
            <a:pPr>
              <a:buNone/>
            </a:pPr>
            <a:r>
              <a:rPr lang="ru-RU" dirty="0" smtClean="0"/>
              <a:t>Цель программы: ориентация белорусских граждан на приоритет здорового образа жизни.</a:t>
            </a:r>
          </a:p>
          <a:p>
            <a:pPr>
              <a:buNone/>
            </a:pPr>
            <a:r>
              <a:rPr lang="ru-RU" dirty="0" smtClean="0"/>
              <a:t>Задачи программы:</a:t>
            </a:r>
          </a:p>
          <a:p>
            <a:pPr>
              <a:buNone/>
            </a:pPr>
            <a:r>
              <a:rPr lang="ru-RU" dirty="0" smtClean="0"/>
              <a:t>-повышение заинтересованности руководителей организаций, учреждений образования в высокой физической активности работников, учащихся;</a:t>
            </a:r>
          </a:p>
          <a:p>
            <a:pPr>
              <a:buNone/>
            </a:pPr>
            <a:r>
              <a:rPr lang="ru-RU" dirty="0" smtClean="0"/>
              <a:t>-формирование личной ответственности работников организаций, учащихся учреждений образования за свой уровень физической подготовленности, уровень физкультурного образования;</a:t>
            </a:r>
          </a:p>
          <a:p>
            <a:pPr>
              <a:buNone/>
            </a:pPr>
            <a:r>
              <a:rPr lang="ru-RU" dirty="0" smtClean="0"/>
              <a:t>-повышение активности населения по формированию личной физической культуры.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Граждане, успешно выполнившие требования Комплекса, поощряются значками и удостоверениями : значок "Олимпийские надежды" и удостоверение выдаются гражданам 8 - 10 лет, значок "Спортивная смена" и удостоверение выдаются гражданам 11 - 16 лет, значок "Физкультурник Беларуси" и удостоверение выдаются гражданам старше 16 лет, значок "Защитник Отечества" и удостоверение выдаются юношам допризывного (15 - 16 лет) и призывного возраста (17 и старше лет)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800000" flipV="1">
            <a:off x="285720" y="142853"/>
            <a:ext cx="8858280" cy="3180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Целью Комплекса является развитие в Республике Беларусь массового физкультурно-спортивного движения, направленного на оздоровление, общее физкультурное образование, нравственное и патриотическое воспитание, формирование здорового образа жизни нации средствами физической культуры.</a:t>
            </a:r>
            <a:endParaRPr lang="ru-RU" sz="2800" dirty="0"/>
          </a:p>
        </p:txBody>
      </p:sp>
      <p:pic>
        <p:nvPicPr>
          <p:cNvPr id="11265" name="Picture 1" descr="C:\Users\Victoria\Desktop\x_e63620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214686"/>
            <a:ext cx="4572000" cy="331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401080" cy="68580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700" dirty="0" smtClean="0"/>
              <a:t>Задачи Комплекса:</a:t>
            </a:r>
          </a:p>
          <a:p>
            <a:r>
              <a:rPr lang="ru-RU" sz="2700" dirty="0" smtClean="0"/>
              <a:t>создание основы физкультурно-спортивного движения в стране;</a:t>
            </a:r>
          </a:p>
          <a:p>
            <a:r>
              <a:rPr lang="ru-RU" sz="2700" dirty="0" smtClean="0"/>
              <a:t>повышение эффективности физического воспитания населения;</a:t>
            </a:r>
          </a:p>
          <a:p>
            <a:r>
              <a:rPr lang="ru-RU" sz="2700" dirty="0" smtClean="0"/>
              <a:t>обеспечение преемственности в формировании здорового образа жизни населения средствами физической культуры;</a:t>
            </a:r>
          </a:p>
          <a:p>
            <a:r>
              <a:rPr lang="ru-RU" sz="2700" dirty="0" smtClean="0"/>
              <a:t>привлечение населения к регулярным занятиям физическими упражнениями и спортом, участию в физкультурно-оздоровительных и спортивных мероприятиях;</a:t>
            </a:r>
          </a:p>
          <a:p>
            <a:r>
              <a:rPr lang="ru-RU" sz="2700" dirty="0" smtClean="0"/>
              <a:t>содействие физическому и духовному оздоровлению населения.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Государственный физкультурно-оздоровительный комплекс Республики Беларусь представляет собой совокупность программ и нормативов в качестве основы физического воспитания граждан.</a:t>
            </a:r>
          </a:p>
          <a:p>
            <a:pPr>
              <a:buNone/>
            </a:pPr>
            <a:r>
              <a:rPr lang="ru-RU" dirty="0" smtClean="0"/>
              <a:t>Комплекс состоит из трех программ:</a:t>
            </a:r>
          </a:p>
          <a:p>
            <a:pPr>
              <a:buNone/>
            </a:pPr>
            <a:r>
              <a:rPr lang="ru-RU" dirty="0" smtClean="0"/>
              <a:t>-Физкультурно-оздоровительная и образовательная программа;</a:t>
            </a:r>
          </a:p>
          <a:p>
            <a:pPr>
              <a:buNone/>
            </a:pPr>
            <a:r>
              <a:rPr lang="ru-RU" dirty="0" smtClean="0"/>
              <a:t>-Программа физкультурно-спортивных многоборий;</a:t>
            </a:r>
          </a:p>
          <a:p>
            <a:pPr>
              <a:buNone/>
            </a:pPr>
            <a:r>
              <a:rPr lang="ru-RU" dirty="0" smtClean="0"/>
              <a:t>-Программа мотивации и дальнейшего стимулирования граждан, успешно выполнивших требования Государственного физкультурно-оздоровительного комплекса Республики Беларусь.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Физкультурно-оздоровительная и образовательная программа состоит из 6 ступеней, дифференцированных по различным возрастным группам граждан от 7 до 60 лет.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8193" name="Picture 1" descr="C:\Users\Victoria\Desktop\sport-i-zdorov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428868"/>
            <a:ext cx="582930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4294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Первая ступень «Олимпийские надежды»для детей 7–10 лет.</a:t>
            </a:r>
          </a:p>
          <a:p>
            <a:pPr>
              <a:buNone/>
            </a:pPr>
            <a:r>
              <a:rPr lang="ru-RU" sz="2400" dirty="0" smtClean="0"/>
              <a:t>Цель ступени: формирование начального уровня физической культуры.</a:t>
            </a:r>
          </a:p>
          <a:p>
            <a:pPr>
              <a:buNone/>
            </a:pPr>
            <a:r>
              <a:rPr lang="ru-RU" sz="2400" dirty="0" smtClean="0"/>
              <a:t>Задачи ступени:</a:t>
            </a:r>
          </a:p>
          <a:p>
            <a:pPr>
              <a:buNone/>
            </a:pPr>
            <a:r>
              <a:rPr lang="ru-RU" sz="2400" dirty="0" smtClean="0"/>
              <a:t>-формирование устойчивого интереса к занятиям физическими упражнениями и спортом;</a:t>
            </a:r>
          </a:p>
          <a:p>
            <a:pPr>
              <a:buNone/>
            </a:pPr>
            <a:r>
              <a:rPr lang="ru-RU" sz="2400" dirty="0" smtClean="0"/>
              <a:t>-содействие гармоничному физическому развитию и разносторонней физической подготовке;</a:t>
            </a:r>
          </a:p>
          <a:p>
            <a:pPr>
              <a:buNone/>
            </a:pPr>
            <a:r>
              <a:rPr lang="ru-RU" sz="2400" dirty="0" smtClean="0"/>
              <a:t>-формирование основных двигательных умений и навыков, удовлетворение потребности детей в двигательной активности;</a:t>
            </a:r>
          </a:p>
          <a:p>
            <a:pPr>
              <a:buNone/>
            </a:pPr>
            <a:r>
              <a:rPr lang="ru-RU" sz="2400" dirty="0" smtClean="0"/>
              <a:t>-обучение знаниям, умениям, навыкам, способам деятельности, необходимым для здорового образа жизни;</a:t>
            </a:r>
          </a:p>
          <a:p>
            <a:pPr>
              <a:buNone/>
            </a:pPr>
            <a:r>
              <a:rPr lang="ru-RU" sz="2400" dirty="0" smtClean="0"/>
              <a:t>-мотивация подготовки к выполнению требований и норм Комплекса.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28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Требования ступени  к базовому физкультурному образованию:</a:t>
            </a:r>
          </a:p>
          <a:p>
            <a:r>
              <a:rPr lang="ru-RU" dirty="0" smtClean="0"/>
              <a:t>знать и выполнять во время учебных и самостоятельных занятий физическими упражнениями правила безопасного поведения, личной и общественной гигиены;</a:t>
            </a:r>
          </a:p>
          <a:p>
            <a:r>
              <a:rPr lang="ru-RU" dirty="0" smtClean="0"/>
              <a:t>иметь необходимые знания о правильной осанке, упражнениях для ее формирования и уметь поддерживать правильную осанку с помощью физических упражнений;</a:t>
            </a:r>
          </a:p>
          <a:p>
            <a:r>
              <a:rPr lang="ru-RU" dirty="0" smtClean="0"/>
              <a:t>иметь представление о древних и современных Олимпийских играх;</a:t>
            </a:r>
          </a:p>
          <a:p>
            <a:r>
              <a:rPr lang="ru-RU" dirty="0" smtClean="0"/>
              <a:t>знать требования к рациональному режиму дня;</a:t>
            </a:r>
          </a:p>
          <a:p>
            <a:r>
              <a:rPr lang="ru-RU" dirty="0" smtClean="0"/>
              <a:t>иметь представление о здоровом образе жизни и значении физических упражнений в его формировании.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1987</Words>
  <Application>Microsoft Office PowerPoint</Application>
  <PresentationFormat>Экран (4:3)</PresentationFormat>
  <Paragraphs>582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Программно-нормативные основы физического воспитания школьников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Государственного физкультурно-оздоровительного комплекса Республики беларусь</dc:title>
  <dc:creator>Victoria</dc:creator>
  <cp:lastModifiedBy>Пользователь Windows</cp:lastModifiedBy>
  <cp:revision>24</cp:revision>
  <dcterms:created xsi:type="dcterms:W3CDTF">2012-10-11T14:23:22Z</dcterms:created>
  <dcterms:modified xsi:type="dcterms:W3CDTF">2013-05-18T13:08:07Z</dcterms:modified>
</cp:coreProperties>
</file>