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8" r:id="rId38"/>
    <p:sldId id="294" r:id="rId39"/>
    <p:sldId id="295" r:id="rId40"/>
    <p:sldId id="296" r:id="rId41"/>
    <p:sldId id="297" r:id="rId42"/>
  </p:sldIdLst>
  <p:sldSz cx="9144000" cy="6858000" type="screen4x3"/>
  <p:notesSz cx="6858000" cy="9144000"/>
  <p:defaultTextStyle>
    <a:defPPr>
      <a:defRPr lang="be-B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19" name="Нижний колонтитул 18"/>
          <p:cNvSpPr>
            <a:spLocks noGrp="1"/>
          </p:cNvSpPr>
          <p:nvPr>
            <p:ph type="ftr" sz="quarter" idx="11"/>
          </p:nvPr>
        </p:nvSpPr>
        <p:spPr/>
        <p:txBody>
          <a:bodyPr/>
          <a:lstStyle/>
          <a:p>
            <a:endParaRPr lang="be-BY"/>
          </a:p>
        </p:txBody>
      </p:sp>
      <p:sp>
        <p:nvSpPr>
          <p:cNvPr id="27" name="Номер слайда 26"/>
          <p:cNvSpPr>
            <a:spLocks noGrp="1"/>
          </p:cNvSpPr>
          <p:nvPr>
            <p:ph type="sldNum" sz="quarter" idx="12"/>
          </p:nvPr>
        </p:nvSpPr>
        <p:spPr/>
        <p:txBody>
          <a:bodyPr/>
          <a:lstStyle/>
          <a:p>
            <a:fld id="{2E0B6D2D-527F-4AC1-95B6-D0153DA68A0D}" type="slidenum">
              <a:rPr lang="be-BY" smtClean="0"/>
              <a:pPr/>
              <a:t>‹#›</a:t>
            </a:fld>
            <a:endParaRPr lang="be-BY"/>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5" name="Нижний колонтитул 4"/>
          <p:cNvSpPr>
            <a:spLocks noGrp="1"/>
          </p:cNvSpPr>
          <p:nvPr>
            <p:ph type="ftr" sz="quarter" idx="11"/>
          </p:nvPr>
        </p:nvSpPr>
        <p:spPr/>
        <p:txBody>
          <a:bodyPr/>
          <a:lstStyle/>
          <a:p>
            <a:endParaRPr lang="be-BY"/>
          </a:p>
        </p:txBody>
      </p:sp>
      <p:sp>
        <p:nvSpPr>
          <p:cNvPr id="6" name="Номер слайда 5"/>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5" name="Нижний колонтитул 4"/>
          <p:cNvSpPr>
            <a:spLocks noGrp="1"/>
          </p:cNvSpPr>
          <p:nvPr>
            <p:ph type="ftr" sz="quarter" idx="11"/>
          </p:nvPr>
        </p:nvSpPr>
        <p:spPr/>
        <p:txBody>
          <a:bodyPr/>
          <a:lstStyle/>
          <a:p>
            <a:endParaRPr lang="be-BY"/>
          </a:p>
        </p:txBody>
      </p:sp>
      <p:sp>
        <p:nvSpPr>
          <p:cNvPr id="6" name="Номер слайда 5"/>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5" name="Нижний колонтитул 4"/>
          <p:cNvSpPr>
            <a:spLocks noGrp="1"/>
          </p:cNvSpPr>
          <p:nvPr>
            <p:ph type="ftr" sz="quarter" idx="11"/>
          </p:nvPr>
        </p:nvSpPr>
        <p:spPr/>
        <p:txBody>
          <a:bodyPr/>
          <a:lstStyle/>
          <a:p>
            <a:endParaRPr lang="be-BY"/>
          </a:p>
        </p:txBody>
      </p:sp>
      <p:sp>
        <p:nvSpPr>
          <p:cNvPr id="6" name="Номер слайда 5"/>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5" name="Нижний колонтитул 4"/>
          <p:cNvSpPr>
            <a:spLocks noGrp="1"/>
          </p:cNvSpPr>
          <p:nvPr>
            <p:ph type="ftr" sz="quarter" idx="11"/>
          </p:nvPr>
        </p:nvSpPr>
        <p:spPr/>
        <p:txBody>
          <a:bodyPr/>
          <a:lstStyle/>
          <a:p>
            <a:endParaRPr lang="be-BY"/>
          </a:p>
        </p:txBody>
      </p:sp>
      <p:sp>
        <p:nvSpPr>
          <p:cNvPr id="6" name="Номер слайда 5"/>
          <p:cNvSpPr>
            <a:spLocks noGrp="1"/>
          </p:cNvSpPr>
          <p:nvPr>
            <p:ph type="sldNum" sz="quarter" idx="12"/>
          </p:nvPr>
        </p:nvSpPr>
        <p:spPr/>
        <p:txBody>
          <a:bodyPr/>
          <a:lstStyle/>
          <a:p>
            <a:fld id="{2E0B6D2D-527F-4AC1-95B6-D0153DA68A0D}" type="slidenum">
              <a:rPr lang="be-BY" smtClean="0"/>
              <a:pPr/>
              <a:t>‹#›</a:t>
            </a:fld>
            <a:endParaRPr lang="be-BY"/>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6" name="Нижний колонтитул 5"/>
          <p:cNvSpPr>
            <a:spLocks noGrp="1"/>
          </p:cNvSpPr>
          <p:nvPr>
            <p:ph type="ftr" sz="quarter" idx="11"/>
          </p:nvPr>
        </p:nvSpPr>
        <p:spPr/>
        <p:txBody>
          <a:bodyPr/>
          <a:lstStyle/>
          <a:p>
            <a:endParaRPr lang="be-BY"/>
          </a:p>
        </p:txBody>
      </p:sp>
      <p:sp>
        <p:nvSpPr>
          <p:cNvPr id="7" name="Номер слайда 6"/>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8" name="Нижний колонтитул 7"/>
          <p:cNvSpPr>
            <a:spLocks noGrp="1"/>
          </p:cNvSpPr>
          <p:nvPr>
            <p:ph type="ftr" sz="quarter" idx="11"/>
          </p:nvPr>
        </p:nvSpPr>
        <p:spPr/>
        <p:txBody>
          <a:bodyPr/>
          <a:lstStyle/>
          <a:p>
            <a:endParaRPr lang="be-BY"/>
          </a:p>
        </p:txBody>
      </p:sp>
      <p:sp>
        <p:nvSpPr>
          <p:cNvPr id="9" name="Номер слайда 8"/>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4" name="Нижний колонтитул 3"/>
          <p:cNvSpPr>
            <a:spLocks noGrp="1"/>
          </p:cNvSpPr>
          <p:nvPr>
            <p:ph type="ftr" sz="quarter" idx="11"/>
          </p:nvPr>
        </p:nvSpPr>
        <p:spPr/>
        <p:txBody>
          <a:bodyPr/>
          <a:lstStyle/>
          <a:p>
            <a:endParaRPr lang="be-BY"/>
          </a:p>
        </p:txBody>
      </p:sp>
      <p:sp>
        <p:nvSpPr>
          <p:cNvPr id="5" name="Номер слайда 4"/>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3" name="Нижний колонтитул 2"/>
          <p:cNvSpPr>
            <a:spLocks noGrp="1"/>
          </p:cNvSpPr>
          <p:nvPr>
            <p:ph type="ftr" sz="quarter" idx="11"/>
          </p:nvPr>
        </p:nvSpPr>
        <p:spPr/>
        <p:txBody>
          <a:bodyPr/>
          <a:lstStyle/>
          <a:p>
            <a:endParaRPr lang="be-BY"/>
          </a:p>
        </p:txBody>
      </p:sp>
      <p:sp>
        <p:nvSpPr>
          <p:cNvPr id="4" name="Номер слайда 3"/>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6" name="Нижний колонтитул 5"/>
          <p:cNvSpPr>
            <a:spLocks noGrp="1"/>
          </p:cNvSpPr>
          <p:nvPr>
            <p:ph type="ftr" sz="quarter" idx="11"/>
          </p:nvPr>
        </p:nvSpPr>
        <p:spPr/>
        <p:txBody>
          <a:bodyPr/>
          <a:lstStyle/>
          <a:p>
            <a:endParaRPr lang="be-BY"/>
          </a:p>
        </p:txBody>
      </p:sp>
      <p:sp>
        <p:nvSpPr>
          <p:cNvPr id="7" name="Номер слайда 6"/>
          <p:cNvSpPr>
            <a:spLocks noGrp="1"/>
          </p:cNvSpPr>
          <p:nvPr>
            <p:ph type="sldNum" sz="quarter" idx="12"/>
          </p:nvPr>
        </p:nvSpPr>
        <p:spPr/>
        <p:txBody>
          <a:bodyPr/>
          <a:lstStyle/>
          <a:p>
            <a:fld id="{2E0B6D2D-527F-4AC1-95B6-D0153DA68A0D}" type="slidenum">
              <a:rPr lang="be-BY" smtClean="0"/>
              <a:pPr/>
              <a:t>‹#›</a:t>
            </a:fld>
            <a:endParaRPr lang="be-B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19B0492D-6BFC-4238-BDA6-047D1166FCDF}" type="datetimeFigureOut">
              <a:rPr lang="be-BY" smtClean="0"/>
              <a:pPr/>
              <a:t>30.10.2012</a:t>
            </a:fld>
            <a:endParaRPr lang="be-BY"/>
          </a:p>
        </p:txBody>
      </p:sp>
      <p:sp>
        <p:nvSpPr>
          <p:cNvPr id="6" name="Нижний колонтитул 5"/>
          <p:cNvSpPr>
            <a:spLocks noGrp="1"/>
          </p:cNvSpPr>
          <p:nvPr>
            <p:ph type="ftr" sz="quarter" idx="11"/>
          </p:nvPr>
        </p:nvSpPr>
        <p:spPr/>
        <p:txBody>
          <a:bodyPr/>
          <a:lstStyle/>
          <a:p>
            <a:endParaRPr lang="be-BY"/>
          </a:p>
        </p:txBody>
      </p:sp>
      <p:sp>
        <p:nvSpPr>
          <p:cNvPr id="7" name="Номер слайда 6"/>
          <p:cNvSpPr>
            <a:spLocks noGrp="1"/>
          </p:cNvSpPr>
          <p:nvPr>
            <p:ph type="sldNum" sz="quarter" idx="12"/>
          </p:nvPr>
        </p:nvSpPr>
        <p:spPr>
          <a:xfrm>
            <a:off x="8077200" y="6356350"/>
            <a:ext cx="609600" cy="365125"/>
          </a:xfrm>
        </p:spPr>
        <p:txBody>
          <a:bodyPr/>
          <a:lstStyle/>
          <a:p>
            <a:fld id="{2E0B6D2D-527F-4AC1-95B6-D0153DA68A0D}" type="slidenum">
              <a:rPr lang="be-BY" smtClean="0"/>
              <a:pPr/>
              <a:t>‹#›</a:t>
            </a:fld>
            <a:endParaRPr lang="be-BY"/>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9B0492D-6BFC-4238-BDA6-047D1166FCDF}" type="datetimeFigureOut">
              <a:rPr lang="be-BY" smtClean="0"/>
              <a:pPr/>
              <a:t>30.10.2012</a:t>
            </a:fld>
            <a:endParaRPr lang="be-BY"/>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be-BY"/>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E0B6D2D-527F-4AC1-95B6-D0153DA68A0D}" type="slidenum">
              <a:rPr lang="be-BY" smtClean="0"/>
              <a:pPr/>
              <a:t>‹#›</a:t>
            </a:fld>
            <a:endParaRPr lang="be-BY"/>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371600"/>
            <a:ext cx="7851648" cy="3200408"/>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Физкультурно-спортивный комплекс «Защитники Отечества» </a:t>
            </a:r>
            <a:endParaRPr lang="be-BY" dirty="0"/>
          </a:p>
        </p:txBody>
      </p:sp>
      <p:sp>
        <p:nvSpPr>
          <p:cNvPr id="3" name="Подзаголовок 2"/>
          <p:cNvSpPr>
            <a:spLocks noGrp="1"/>
          </p:cNvSpPr>
          <p:nvPr>
            <p:ph type="subTitle" idx="1"/>
          </p:nvPr>
        </p:nvSpPr>
        <p:spPr/>
        <p:txBody>
          <a:bodyPr/>
          <a:lstStyle/>
          <a:p>
            <a:endParaRPr lang="be-BY"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8229600" cy="3786214"/>
          </a:xfrm>
        </p:spPr>
        <p:txBody>
          <a:bodyPr>
            <a:normAutofit fontScale="92500" lnSpcReduction="10000"/>
          </a:bodyPr>
          <a:lstStyle/>
          <a:p>
            <a:r>
              <a:rPr lang="ru-RU" b="1" dirty="0" smtClean="0"/>
              <a:t>III этап – </a:t>
            </a:r>
            <a:r>
              <a:rPr lang="ru-RU" dirty="0" smtClean="0"/>
              <a:t>соревнования в областях и г.Минск; организуются и проводятся управлениями образования облисполкомов, комитетом по образованию Минского горисполкома, областными и Минским городским центрами физического воспитания и спорта учащихся, управлениями физической культуры, спорта и туризма облисполкомов и Минского горисполкома, судейскими коллегиями по видам спорта, формируемыми и утверждаемыми управлениями физической культуры, спорта и туризма облисполкомов и Минского горисполкома;</a:t>
            </a:r>
            <a:endParaRPr lang="be-BY" dirty="0"/>
          </a:p>
        </p:txBody>
      </p:sp>
      <p:pic>
        <p:nvPicPr>
          <p:cNvPr id="10" name="Рисунок 9" descr="_Y37ono6y94.jpg"/>
          <p:cNvPicPr>
            <a:picLocks noChangeAspect="1"/>
          </p:cNvPicPr>
          <p:nvPr/>
        </p:nvPicPr>
        <p:blipFill>
          <a:blip r:embed="rId2" cstate="print"/>
          <a:stretch>
            <a:fillRect/>
          </a:stretch>
        </p:blipFill>
        <p:spPr>
          <a:xfrm>
            <a:off x="3214678" y="4112186"/>
            <a:ext cx="5572164" cy="253152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00438"/>
            <a:ext cx="8229600" cy="2824162"/>
          </a:xfrm>
        </p:spPr>
        <p:txBody>
          <a:bodyPr>
            <a:normAutofit lnSpcReduction="10000"/>
          </a:bodyPr>
          <a:lstStyle/>
          <a:p>
            <a:r>
              <a:rPr lang="ru-RU" b="1" dirty="0" smtClean="0"/>
              <a:t>IV этап – </a:t>
            </a:r>
            <a:r>
              <a:rPr lang="ru-RU" dirty="0" smtClean="0"/>
              <a:t>финальные соревнования среди сборных команд областей и г.Минск; организуются и проводятся </a:t>
            </a:r>
            <a:r>
              <a:rPr lang="ru-RU" dirty="0" err="1" smtClean="0"/>
              <a:t>Минобразованием</a:t>
            </a:r>
            <a:r>
              <a:rPr lang="ru-RU" dirty="0" smtClean="0"/>
              <a:t>, </a:t>
            </a:r>
            <a:r>
              <a:rPr lang="ru-RU" dirty="0" err="1" smtClean="0"/>
              <a:t>Минспортом</a:t>
            </a:r>
            <a:r>
              <a:rPr lang="ru-RU" dirty="0" smtClean="0"/>
              <a:t> и учреждением ”Республиканский центр физического воспитания и спорта учащихся и студентов“. Состав главной судейской коллегии формируется с учетом их предложений.</a:t>
            </a:r>
            <a:endParaRPr lang="be-BY" dirty="0"/>
          </a:p>
        </p:txBody>
      </p:sp>
      <p:pic>
        <p:nvPicPr>
          <p:cNvPr id="4" name="Рисунок 3" descr="3.jpg"/>
          <p:cNvPicPr>
            <a:picLocks noChangeAspect="1"/>
          </p:cNvPicPr>
          <p:nvPr/>
        </p:nvPicPr>
        <p:blipFill>
          <a:blip r:embed="rId2" cstate="print"/>
          <a:stretch>
            <a:fillRect/>
          </a:stretch>
        </p:blipFill>
        <p:spPr>
          <a:xfrm>
            <a:off x="2071670" y="500042"/>
            <a:ext cx="4857784" cy="29870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t>Спартакиада проводится по следующим видам соревновательных упражнений:</a:t>
            </a:r>
            <a:endParaRPr lang="be-BY" sz="3600" b="1" dirty="0"/>
          </a:p>
        </p:txBody>
      </p:sp>
      <p:sp>
        <p:nvSpPr>
          <p:cNvPr id="3" name="Содержимое 2"/>
          <p:cNvSpPr>
            <a:spLocks noGrp="1"/>
          </p:cNvSpPr>
          <p:nvPr>
            <p:ph idx="1"/>
          </p:nvPr>
        </p:nvSpPr>
        <p:spPr/>
        <p:txBody>
          <a:bodyPr/>
          <a:lstStyle/>
          <a:p>
            <a:pPr>
              <a:buNone/>
            </a:pPr>
            <a:r>
              <a:rPr lang="be-BY" b="1" dirty="0" smtClean="0"/>
              <a:t>зимнее многоборье ”Защитник Отечества“:</a:t>
            </a:r>
          </a:p>
          <a:p>
            <a:r>
              <a:rPr lang="ru-RU" dirty="0" smtClean="0"/>
              <a:t>стрельба из пневматической винтовки из положения стоя (дистанция 10 м, мишень № 8);</a:t>
            </a:r>
            <a:endParaRPr lang="be-BY" dirty="0"/>
          </a:p>
        </p:txBody>
      </p:sp>
      <p:pic>
        <p:nvPicPr>
          <p:cNvPr id="4" name="Рисунок 3" descr="5.jpeg"/>
          <p:cNvPicPr>
            <a:picLocks noChangeAspect="1"/>
          </p:cNvPicPr>
          <p:nvPr/>
        </p:nvPicPr>
        <p:blipFill>
          <a:blip r:embed="rId2" cstate="print"/>
          <a:stretch>
            <a:fillRect/>
          </a:stretch>
        </p:blipFill>
        <p:spPr>
          <a:xfrm>
            <a:off x="1214414" y="3286124"/>
            <a:ext cx="6572296" cy="342902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3543296" cy="2286016"/>
          </a:xfrm>
        </p:spPr>
        <p:txBody>
          <a:bodyPr>
            <a:normAutofit/>
          </a:bodyPr>
          <a:lstStyle/>
          <a:p>
            <a:r>
              <a:rPr lang="be-BY" dirty="0" smtClean="0"/>
              <a:t>подтягивания на высокой перекладине;</a:t>
            </a:r>
            <a:endParaRPr lang="be-BY" dirty="0"/>
          </a:p>
        </p:txBody>
      </p:sp>
      <p:pic>
        <p:nvPicPr>
          <p:cNvPr id="4" name="Рисунок 3" descr=".perekladina-dvoe.big.6391.jpg"/>
          <p:cNvPicPr>
            <a:picLocks noChangeAspect="1"/>
          </p:cNvPicPr>
          <p:nvPr/>
        </p:nvPicPr>
        <p:blipFill>
          <a:blip r:embed="rId2" cstate="print"/>
          <a:stretch>
            <a:fillRect/>
          </a:stretch>
        </p:blipFill>
        <p:spPr>
          <a:xfrm>
            <a:off x="4214810" y="285728"/>
            <a:ext cx="4545243" cy="630083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57232"/>
            <a:ext cx="8229600" cy="785818"/>
          </a:xfrm>
        </p:spPr>
        <p:txBody>
          <a:bodyPr>
            <a:normAutofit fontScale="92500" lnSpcReduction="10000"/>
          </a:bodyPr>
          <a:lstStyle/>
          <a:p>
            <a:r>
              <a:rPr lang="ru-RU" dirty="0" smtClean="0"/>
              <a:t>лыжные гонки 5 км (при отсутствии снега – легкоатлетический кросс 3 км);</a:t>
            </a:r>
            <a:endParaRPr lang="be-BY" dirty="0"/>
          </a:p>
        </p:txBody>
      </p:sp>
      <p:pic>
        <p:nvPicPr>
          <p:cNvPr id="4" name="Рисунок 3" descr="14-feb-12-news1-1.jpg"/>
          <p:cNvPicPr>
            <a:picLocks noChangeAspect="1"/>
          </p:cNvPicPr>
          <p:nvPr/>
        </p:nvPicPr>
        <p:blipFill>
          <a:blip r:embed="rId2" cstate="print"/>
          <a:stretch>
            <a:fillRect/>
          </a:stretch>
        </p:blipFill>
        <p:spPr>
          <a:xfrm>
            <a:off x="428596" y="1785926"/>
            <a:ext cx="8215370" cy="478631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1500198"/>
          </a:xfrm>
        </p:spPr>
        <p:txBody>
          <a:bodyPr/>
          <a:lstStyle/>
          <a:p>
            <a:pPr>
              <a:buNone/>
            </a:pPr>
            <a:r>
              <a:rPr lang="be-BY" b="1" dirty="0" smtClean="0"/>
              <a:t>летнее многоборье ”Защитник Отечества“:</a:t>
            </a:r>
          </a:p>
          <a:p>
            <a:r>
              <a:rPr lang="ru-RU" dirty="0" smtClean="0"/>
              <a:t>стрельба из пневматической винтовки из положения стоя (дистанция 10 м, мишень № 8); </a:t>
            </a:r>
            <a:endParaRPr lang="be-BY" dirty="0"/>
          </a:p>
        </p:txBody>
      </p:sp>
      <p:pic>
        <p:nvPicPr>
          <p:cNvPr id="4" name="Рисунок 3" descr="pnevmostrelbaDSC08910.JPG"/>
          <p:cNvPicPr>
            <a:picLocks noChangeAspect="1"/>
          </p:cNvPicPr>
          <p:nvPr/>
        </p:nvPicPr>
        <p:blipFill>
          <a:blip r:embed="rId2" cstate="print"/>
          <a:stretch>
            <a:fillRect/>
          </a:stretch>
        </p:blipFill>
        <p:spPr>
          <a:xfrm>
            <a:off x="500034" y="2143116"/>
            <a:ext cx="8072494" cy="44648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85794"/>
            <a:ext cx="8229600" cy="714380"/>
          </a:xfrm>
        </p:spPr>
        <p:txBody>
          <a:bodyPr/>
          <a:lstStyle/>
          <a:p>
            <a:r>
              <a:rPr lang="be-BY" dirty="0" smtClean="0"/>
              <a:t>подтягивания на высокой перекладине;</a:t>
            </a:r>
            <a:endParaRPr lang="be-BY" dirty="0"/>
          </a:p>
        </p:txBody>
      </p:sp>
      <p:pic>
        <p:nvPicPr>
          <p:cNvPr id="4" name="Рисунок 3" descr="sm.jpeg"/>
          <p:cNvPicPr>
            <a:picLocks noChangeAspect="1"/>
          </p:cNvPicPr>
          <p:nvPr/>
        </p:nvPicPr>
        <p:blipFill>
          <a:blip r:embed="rId2" cstate="print"/>
          <a:stretch>
            <a:fillRect/>
          </a:stretch>
        </p:blipFill>
        <p:spPr>
          <a:xfrm>
            <a:off x="4572000" y="1428736"/>
            <a:ext cx="4143404" cy="5195894"/>
          </a:xfrm>
          <a:prstGeom prst="rect">
            <a:avLst/>
          </a:prstGeom>
        </p:spPr>
      </p:pic>
      <p:pic>
        <p:nvPicPr>
          <p:cNvPr id="5" name="Рисунок 4" descr="IMG_3913-копия.jpg"/>
          <p:cNvPicPr>
            <a:picLocks noChangeAspect="1"/>
          </p:cNvPicPr>
          <p:nvPr/>
        </p:nvPicPr>
        <p:blipFill>
          <a:blip r:embed="rId3" cstate="print"/>
          <a:stretch>
            <a:fillRect/>
          </a:stretch>
        </p:blipFill>
        <p:spPr>
          <a:xfrm>
            <a:off x="500034" y="1428736"/>
            <a:ext cx="4071966" cy="523182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857232"/>
            <a:ext cx="8229600" cy="5467368"/>
          </a:xfrm>
        </p:spPr>
        <p:txBody>
          <a:bodyPr/>
          <a:lstStyle/>
          <a:p>
            <a:r>
              <a:rPr lang="ru-RU" dirty="0" smtClean="0"/>
              <a:t>бег 100 м с высокого старта;</a:t>
            </a:r>
            <a:endParaRPr lang="be-BY" dirty="0"/>
          </a:p>
        </p:txBody>
      </p:sp>
      <p:pic>
        <p:nvPicPr>
          <p:cNvPr id="4" name="Рисунок 3" descr="3.jpeg"/>
          <p:cNvPicPr>
            <a:picLocks noChangeAspect="1"/>
          </p:cNvPicPr>
          <p:nvPr/>
        </p:nvPicPr>
        <p:blipFill>
          <a:blip r:embed="rId2" cstate="print"/>
          <a:stretch>
            <a:fillRect/>
          </a:stretch>
        </p:blipFill>
        <p:spPr>
          <a:xfrm>
            <a:off x="428596" y="1428736"/>
            <a:ext cx="8358246" cy="521497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28596" y="714356"/>
            <a:ext cx="8229600" cy="5538806"/>
          </a:xfrm>
        </p:spPr>
        <p:txBody>
          <a:bodyPr/>
          <a:lstStyle/>
          <a:p>
            <a:r>
              <a:rPr lang="be-BY" dirty="0" smtClean="0"/>
              <a:t>плавание 50 м;</a:t>
            </a:r>
            <a:endParaRPr lang="be-BY" dirty="0"/>
          </a:p>
        </p:txBody>
      </p:sp>
      <p:pic>
        <p:nvPicPr>
          <p:cNvPr id="4" name="Рисунок 3" descr="TC5wfcl8QY0.jpg"/>
          <p:cNvPicPr>
            <a:picLocks noChangeAspect="1"/>
          </p:cNvPicPr>
          <p:nvPr/>
        </p:nvPicPr>
        <p:blipFill>
          <a:blip r:embed="rId2" cstate="print"/>
          <a:stretch>
            <a:fillRect/>
          </a:stretch>
        </p:blipFill>
        <p:spPr>
          <a:xfrm>
            <a:off x="428596" y="1214422"/>
            <a:ext cx="8358246" cy="542928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85794"/>
            <a:ext cx="8229600" cy="5538806"/>
          </a:xfrm>
        </p:spPr>
        <p:txBody>
          <a:bodyPr/>
          <a:lstStyle/>
          <a:p>
            <a:r>
              <a:rPr lang="be-BY" dirty="0" smtClean="0"/>
              <a:t>метание гранаты 700 гр;</a:t>
            </a:r>
            <a:endParaRPr lang="be-BY" dirty="0"/>
          </a:p>
        </p:txBody>
      </p:sp>
      <p:pic>
        <p:nvPicPr>
          <p:cNvPr id="4" name="Рисунок 3" descr="000054_766899.jpg"/>
          <p:cNvPicPr>
            <a:picLocks noChangeAspect="1"/>
          </p:cNvPicPr>
          <p:nvPr/>
        </p:nvPicPr>
        <p:blipFill>
          <a:blip r:embed="rId2" cstate="print"/>
          <a:stretch>
            <a:fillRect/>
          </a:stretch>
        </p:blipFill>
        <p:spPr>
          <a:xfrm>
            <a:off x="357158" y="1285860"/>
            <a:ext cx="8501122" cy="532924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p:txBody>
          <a:bodyPr>
            <a:normAutofit/>
          </a:bodyPr>
          <a:lstStyle/>
          <a:p>
            <a:endParaRPr lang="be-BY" sz="1700" dirty="0" smtClean="0"/>
          </a:p>
          <a:p>
            <a:endParaRPr lang="ru-RU" sz="1700" dirty="0" smtClean="0"/>
          </a:p>
          <a:p>
            <a:endParaRPr lang="ru-RU" sz="1700" dirty="0" smtClean="0"/>
          </a:p>
          <a:p>
            <a:endParaRPr lang="ru-RU" sz="1700" dirty="0" smtClean="0"/>
          </a:p>
          <a:p>
            <a:endParaRPr lang="ru-RU" sz="1700" dirty="0" smtClean="0"/>
          </a:p>
          <a:p>
            <a:endParaRPr lang="ru-RU" sz="1700" dirty="0" smtClean="0"/>
          </a:p>
          <a:p>
            <a:r>
              <a:rPr lang="ru-RU" sz="1700" dirty="0" smtClean="0"/>
              <a:t>Республиканская спартакиада по программе многоборья ”Защитник Отечества“ среди юношей допризывного и призывного возраста Государственного физкультурно-оздоровительного комплекса Республики Беларусь является официальным комплексным спортивным соревнованием и проводится в соответствии с календарным планом республиканских спортивно-массовых, физкультурно-оздоровительных и туристских мероприятий на 2012 год, утвержденным приказом Министерства спорта и туризма Республики Беларусь.</a:t>
            </a:r>
            <a:endParaRPr lang="be-BY" dirty="0"/>
          </a:p>
        </p:txBody>
      </p:sp>
      <p:pic>
        <p:nvPicPr>
          <p:cNvPr id="1026" name="Picture 2" descr="D:\Учебники\ТМФВ\защитник Отечества\132765591225323-i0.jpeg"/>
          <p:cNvPicPr>
            <a:picLocks noChangeAspect="1" noChangeArrowheads="1"/>
          </p:cNvPicPr>
          <p:nvPr/>
        </p:nvPicPr>
        <p:blipFill>
          <a:blip r:embed="rId2" cstate="print"/>
          <a:srcRect/>
          <a:stretch>
            <a:fillRect/>
          </a:stretch>
        </p:blipFill>
        <p:spPr bwMode="auto">
          <a:xfrm>
            <a:off x="2285984" y="1000108"/>
            <a:ext cx="4572000" cy="286702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85794"/>
            <a:ext cx="8229600" cy="5538806"/>
          </a:xfrm>
        </p:spPr>
        <p:txBody>
          <a:bodyPr/>
          <a:lstStyle/>
          <a:p>
            <a:r>
              <a:rPr lang="be-BY" dirty="0" smtClean="0"/>
              <a:t>бег 3000 м.</a:t>
            </a:r>
            <a:endParaRPr lang="be-BY" dirty="0"/>
          </a:p>
        </p:txBody>
      </p:sp>
      <p:pic>
        <p:nvPicPr>
          <p:cNvPr id="4" name="Рисунок 3" descr="019.jpg"/>
          <p:cNvPicPr>
            <a:picLocks noChangeAspect="1"/>
          </p:cNvPicPr>
          <p:nvPr/>
        </p:nvPicPr>
        <p:blipFill>
          <a:blip r:embed="rId2" cstate="print"/>
          <a:stretch>
            <a:fillRect/>
          </a:stretch>
        </p:blipFill>
        <p:spPr>
          <a:xfrm>
            <a:off x="428596" y="1357298"/>
            <a:ext cx="8358246" cy="528643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457200" y="4143380"/>
            <a:ext cx="4038600" cy="2714620"/>
          </a:xfrm>
        </p:spPr>
        <p:txBody>
          <a:bodyPr>
            <a:normAutofit fontScale="85000" lnSpcReduction="20000"/>
          </a:bodyPr>
          <a:lstStyle/>
          <a:p>
            <a:r>
              <a:rPr lang="ru-RU" dirty="0" smtClean="0"/>
              <a:t>Ответственность за техническую подготовку мест соревнований возлагается на организации, учебно-спортивные базы которых определены для их проведения. </a:t>
            </a:r>
            <a:endParaRPr lang="be-BY" dirty="0"/>
          </a:p>
        </p:txBody>
      </p:sp>
      <p:sp>
        <p:nvSpPr>
          <p:cNvPr id="6" name="Содержимое 5"/>
          <p:cNvSpPr>
            <a:spLocks noGrp="1"/>
          </p:cNvSpPr>
          <p:nvPr>
            <p:ph sz="half" idx="2"/>
          </p:nvPr>
        </p:nvSpPr>
        <p:spPr>
          <a:xfrm>
            <a:off x="4648200" y="4071942"/>
            <a:ext cx="4038600" cy="2786058"/>
          </a:xfrm>
        </p:spPr>
        <p:txBody>
          <a:bodyPr>
            <a:normAutofit fontScale="85000" lnSpcReduction="20000"/>
          </a:bodyPr>
          <a:lstStyle/>
          <a:p>
            <a:r>
              <a:rPr lang="ru-RU" dirty="0" smtClean="0"/>
              <a:t>Подготовка мест соревнований проводится в соответствии с Правилами безопасности проведения занятий физической культурой и спортом, утвержденными постановлением </a:t>
            </a:r>
            <a:r>
              <a:rPr lang="ru-RU" dirty="0" err="1" smtClean="0"/>
              <a:t>Минспорта</a:t>
            </a:r>
            <a:r>
              <a:rPr lang="ru-RU" dirty="0" smtClean="0"/>
              <a:t> от 21.12.2004 № 10. </a:t>
            </a:r>
            <a:endParaRPr lang="be-BY" dirty="0"/>
          </a:p>
        </p:txBody>
      </p:sp>
      <p:pic>
        <p:nvPicPr>
          <p:cNvPr id="7" name="Рисунок 6" descr="2012_05_.jpg"/>
          <p:cNvPicPr>
            <a:picLocks noChangeAspect="1"/>
          </p:cNvPicPr>
          <p:nvPr/>
        </p:nvPicPr>
        <p:blipFill>
          <a:blip r:embed="rId2" cstate="print"/>
          <a:stretch>
            <a:fillRect/>
          </a:stretch>
        </p:blipFill>
        <p:spPr>
          <a:xfrm>
            <a:off x="642910" y="0"/>
            <a:ext cx="7858180" cy="400050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be-BY"/>
          </a:p>
        </p:txBody>
      </p:sp>
      <p:sp>
        <p:nvSpPr>
          <p:cNvPr id="6" name="Содержимое 5"/>
          <p:cNvSpPr>
            <a:spLocks noGrp="1"/>
          </p:cNvSpPr>
          <p:nvPr>
            <p:ph idx="1"/>
          </p:nvPr>
        </p:nvSpPr>
        <p:spPr>
          <a:xfrm>
            <a:off x="457200" y="785794"/>
            <a:ext cx="8229600" cy="5538806"/>
          </a:xfrm>
        </p:spPr>
        <p:txBody>
          <a:bodyPr/>
          <a:lstStyle/>
          <a:p>
            <a:pPr>
              <a:buNone/>
            </a:pPr>
            <a:r>
              <a:rPr lang="ru-RU" dirty="0" smtClean="0"/>
              <a:t>    </a:t>
            </a:r>
            <a:r>
              <a:rPr lang="ru-RU" sz="2400" dirty="0" smtClean="0"/>
              <a:t>Численный состав учащихся одной команды участвующей организации, допускаемых к соревнованиям Спартакиады – 10 учащихся (младшая возрастная группа – 5 человек, старшая возрастная группа – 5 человек), 1 тренер, 1 представитель. </a:t>
            </a:r>
            <a:endParaRPr lang="be-BY" sz="2400" dirty="0"/>
          </a:p>
        </p:txBody>
      </p:sp>
      <p:pic>
        <p:nvPicPr>
          <p:cNvPr id="7" name="Рисунок 6" descr="198_19.jpg"/>
          <p:cNvPicPr>
            <a:picLocks noChangeAspect="1"/>
          </p:cNvPicPr>
          <p:nvPr/>
        </p:nvPicPr>
        <p:blipFill>
          <a:blip r:embed="rId2" cstate="print"/>
          <a:stretch>
            <a:fillRect/>
          </a:stretch>
        </p:blipFill>
        <p:spPr>
          <a:xfrm>
            <a:off x="500034" y="2714620"/>
            <a:ext cx="8215370" cy="39290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14356"/>
            <a:ext cx="8229600" cy="5610244"/>
          </a:xfrm>
        </p:spPr>
        <p:txBody>
          <a:bodyPr/>
          <a:lstStyle/>
          <a:p>
            <a:r>
              <a:rPr lang="ru-RU" dirty="0" smtClean="0"/>
              <a:t>К участию в соревнованиях Спартакиады допускаются учащиеся, имеющие справку о состоянии здоровья по форме, установленной Министерством здравоохранения Республики Беларусь. </a:t>
            </a:r>
            <a:endParaRPr lang="be-BY" dirty="0"/>
          </a:p>
        </p:txBody>
      </p:sp>
      <p:pic>
        <p:nvPicPr>
          <p:cNvPr id="4" name="Рисунок 3" descr="113-300x200.jpg"/>
          <p:cNvPicPr>
            <a:picLocks noChangeAspect="1"/>
          </p:cNvPicPr>
          <p:nvPr/>
        </p:nvPicPr>
        <p:blipFill>
          <a:blip r:embed="rId2" cstate="print"/>
          <a:stretch>
            <a:fillRect/>
          </a:stretch>
        </p:blipFill>
        <p:spPr>
          <a:xfrm>
            <a:off x="857224" y="2786058"/>
            <a:ext cx="7429552" cy="381000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b="1" dirty="0" smtClean="0"/>
              <a:t>Руководители (представители) команд предоставляют в мандатную комиссию следующие документы: </a:t>
            </a:r>
            <a:endParaRPr lang="be-BY" sz="2800" b="1" dirty="0"/>
          </a:p>
        </p:txBody>
      </p:sp>
      <p:sp>
        <p:nvSpPr>
          <p:cNvPr id="3" name="Содержимое 2"/>
          <p:cNvSpPr>
            <a:spLocks noGrp="1"/>
          </p:cNvSpPr>
          <p:nvPr>
            <p:ph idx="1"/>
          </p:nvPr>
        </p:nvSpPr>
        <p:spPr/>
        <p:txBody>
          <a:bodyPr>
            <a:normAutofit lnSpcReduction="10000"/>
          </a:bodyPr>
          <a:lstStyle/>
          <a:p>
            <a:r>
              <a:rPr lang="ru-RU" sz="2000" dirty="0" smtClean="0"/>
              <a:t>командировочное удостоверение руководителя (представителя) команды учащихся с указанием количества членов команды согласно прилагаемому списку, в котором указывается полное наименование соревнования Спартакиады и все его участники; </a:t>
            </a:r>
          </a:p>
          <a:p>
            <a:r>
              <a:rPr lang="be-BY" sz="2000" dirty="0" smtClean="0"/>
              <a:t>именную заявку; </a:t>
            </a:r>
          </a:p>
          <a:p>
            <a:r>
              <a:rPr lang="ru-RU" sz="2000" dirty="0" smtClean="0"/>
              <a:t>справку о состоянии здоровья каждого учащегося; </a:t>
            </a:r>
          </a:p>
          <a:p>
            <a:r>
              <a:rPr lang="ru-RU" sz="2000" dirty="0" smtClean="0"/>
              <a:t>документы, удостоверяющие личность учащегося (паспорт, в случае его отсутствия – свидетельство о рождении (оригинал), а также справку с места учебы с фотографией учащегося, заверенную руководителем учреждения образования, с печатью и угловым штампом), для старшей группы – приписное свидетельство; </a:t>
            </a:r>
          </a:p>
          <a:p>
            <a:r>
              <a:rPr lang="ru-RU" sz="2000" dirty="0" smtClean="0"/>
              <a:t>отчет о проведении соответствующих этапов Спартакиады по зимнему (летнему) многоборью.</a:t>
            </a:r>
            <a:endParaRPr lang="be-BY"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14356"/>
            <a:ext cx="8229600" cy="5610244"/>
          </a:xfrm>
        </p:spPr>
        <p:txBody>
          <a:bodyPr>
            <a:normAutofit/>
          </a:bodyPr>
          <a:lstStyle/>
          <a:p>
            <a:pPr>
              <a:buNone/>
            </a:pPr>
            <a:r>
              <a:rPr lang="ru-RU" dirty="0" smtClean="0"/>
              <a:t>   Команды прибывают на соревнования со своим зимним спортивным инвентарем, пневматическим оружием и боеприпасами к нему. </a:t>
            </a:r>
            <a:endParaRPr lang="be-BY" dirty="0"/>
          </a:p>
        </p:txBody>
      </p:sp>
      <p:pic>
        <p:nvPicPr>
          <p:cNvPr id="4" name="Рисунок 3" descr="31684.jpg"/>
          <p:cNvPicPr>
            <a:picLocks noChangeAspect="1"/>
          </p:cNvPicPr>
          <p:nvPr/>
        </p:nvPicPr>
        <p:blipFill>
          <a:blip r:embed="rId2" cstate="print"/>
          <a:stretch>
            <a:fillRect/>
          </a:stretch>
        </p:blipFill>
        <p:spPr>
          <a:xfrm>
            <a:off x="0" y="1971329"/>
            <a:ext cx="9144000" cy="488667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85794"/>
            <a:ext cx="8229600" cy="5538806"/>
          </a:xfrm>
        </p:spPr>
        <p:txBody>
          <a:bodyPr>
            <a:normAutofit/>
          </a:bodyPr>
          <a:lstStyle/>
          <a:p>
            <a:r>
              <a:rPr lang="ru-RU" sz="1800" dirty="0" smtClean="0"/>
              <a:t>Соревнования Спартакиады по характеру их проведения являются </a:t>
            </a:r>
            <a:r>
              <a:rPr lang="ru-RU" sz="1800" b="1" dirty="0" smtClean="0"/>
              <a:t>лично-командными</a:t>
            </a:r>
            <a:r>
              <a:rPr lang="ru-RU" sz="1800" dirty="0" smtClean="0"/>
              <a:t>, в которых, помимо первенства в личных (индивидуальных) и командных соревнованиях, определяются места, занятые сборными командами учащихся, представляющими участвующие организации. </a:t>
            </a:r>
          </a:p>
          <a:p>
            <a:r>
              <a:rPr lang="ru-RU" sz="1800" dirty="0" smtClean="0"/>
              <a:t>По итогам проведения Спартакиады определяются победители и призеры в общекомандном и личном зачетах раздельно по летнему и зимнему многоборью. </a:t>
            </a:r>
          </a:p>
          <a:p>
            <a:endParaRPr lang="ru-RU" sz="2000" dirty="0" smtClean="0"/>
          </a:p>
          <a:p>
            <a:endParaRPr lang="be-BY" sz="2000" dirty="0"/>
          </a:p>
        </p:txBody>
      </p:sp>
      <p:pic>
        <p:nvPicPr>
          <p:cNvPr id="4" name="Рисунок 3" descr="image.jpeg"/>
          <p:cNvPicPr>
            <a:picLocks noChangeAspect="1"/>
          </p:cNvPicPr>
          <p:nvPr/>
        </p:nvPicPr>
        <p:blipFill>
          <a:blip r:embed="rId2" cstate="print"/>
          <a:stretch>
            <a:fillRect/>
          </a:stretch>
        </p:blipFill>
        <p:spPr>
          <a:xfrm>
            <a:off x="1000100" y="3143248"/>
            <a:ext cx="7286676" cy="350046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14356"/>
            <a:ext cx="8229600" cy="5610244"/>
          </a:xfrm>
        </p:spPr>
        <p:txBody>
          <a:bodyPr>
            <a:normAutofit/>
          </a:bodyPr>
          <a:lstStyle/>
          <a:p>
            <a:r>
              <a:rPr lang="ru-RU" sz="2000" dirty="0" smtClean="0"/>
              <a:t>Учащиеся (члены команды учащихся), занявшие 1 – 3 места в каждой возрастной группе раздельно по зимнему и летнему многоборью, награждаются медалями золотого, серебряного и бронзового достоинства соответственно занятым местам и дипломами первой, второй, третьей степени </a:t>
            </a:r>
            <a:r>
              <a:rPr lang="ru-RU" sz="2000" dirty="0" err="1" smtClean="0"/>
              <a:t>Минспорта</a:t>
            </a:r>
            <a:r>
              <a:rPr lang="ru-RU" sz="2000" dirty="0" smtClean="0"/>
              <a:t>. </a:t>
            </a:r>
            <a:endParaRPr lang="be-BY" sz="2000" dirty="0"/>
          </a:p>
        </p:txBody>
      </p:sp>
      <p:pic>
        <p:nvPicPr>
          <p:cNvPr id="4" name="Рисунок 3" descr="image007_40.jpg"/>
          <p:cNvPicPr>
            <a:picLocks noChangeAspect="1"/>
          </p:cNvPicPr>
          <p:nvPr/>
        </p:nvPicPr>
        <p:blipFill>
          <a:blip r:embed="rId2" cstate="print"/>
          <a:stretch>
            <a:fillRect/>
          </a:stretch>
        </p:blipFill>
        <p:spPr>
          <a:xfrm>
            <a:off x="714348" y="2428868"/>
            <a:ext cx="7786741" cy="428628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28596" y="785794"/>
            <a:ext cx="8229600" cy="5467368"/>
          </a:xfrm>
        </p:spPr>
        <p:txBody>
          <a:bodyPr>
            <a:normAutofit/>
          </a:bodyPr>
          <a:lstStyle/>
          <a:p>
            <a:r>
              <a:rPr lang="ru-RU" sz="2000" dirty="0" smtClean="0"/>
              <a:t>Финансирование финальных соревнований Спартакиады осуществляется за счет средств Минобразования, выделенных учреждению ”Республиканский центр физического воспитания и спорта учащихся и студентов“ на проведение спортивных мероприятий по физкультурно-массовой и оздоровительной работе и </a:t>
            </a:r>
            <a:r>
              <a:rPr lang="ru-RU" sz="2000" dirty="0" err="1" smtClean="0"/>
              <a:t>Минспорта</a:t>
            </a:r>
            <a:r>
              <a:rPr lang="ru-RU" sz="2000" dirty="0" smtClean="0"/>
              <a:t>, а также за счет средств участвующих организаций. </a:t>
            </a:r>
            <a:endParaRPr lang="be-BY" sz="2000" dirty="0"/>
          </a:p>
        </p:txBody>
      </p:sp>
      <p:pic>
        <p:nvPicPr>
          <p:cNvPr id="4" name="Рисунок 3" descr="45621.jpg"/>
          <p:cNvPicPr>
            <a:picLocks noChangeAspect="1"/>
          </p:cNvPicPr>
          <p:nvPr/>
        </p:nvPicPr>
        <p:blipFill>
          <a:blip r:embed="rId2" cstate="print"/>
          <a:stretch>
            <a:fillRect/>
          </a:stretch>
        </p:blipFill>
        <p:spPr>
          <a:xfrm>
            <a:off x="0" y="2285992"/>
            <a:ext cx="9144000" cy="435771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000" b="1" dirty="0" smtClean="0"/>
              <a:t>При проведении финальных соревнований Спартакиады расходы учреждения ”Республиканский центр физического воспитания и спорта учащихся и студентов“ включают в себя оплату: </a:t>
            </a:r>
            <a:endParaRPr lang="be-BY" sz="2000" b="1" dirty="0"/>
          </a:p>
        </p:txBody>
      </p:sp>
      <p:sp>
        <p:nvSpPr>
          <p:cNvPr id="3" name="Содержимое 2"/>
          <p:cNvSpPr>
            <a:spLocks noGrp="1"/>
          </p:cNvSpPr>
          <p:nvPr>
            <p:ph sz="half" idx="1"/>
          </p:nvPr>
        </p:nvSpPr>
        <p:spPr/>
        <p:txBody>
          <a:bodyPr>
            <a:normAutofit lnSpcReduction="10000"/>
          </a:bodyPr>
          <a:lstStyle/>
          <a:p>
            <a:r>
              <a:rPr lang="ru-RU" sz="2000" dirty="0" smtClean="0"/>
              <a:t>питания и найма жилого помещения для участников из числа учащихся, руководителей (представителей) и тренеров команд в дни соревнований; </a:t>
            </a:r>
          </a:p>
          <a:p>
            <a:r>
              <a:rPr lang="be-BY" sz="2000" dirty="0" smtClean="0"/>
              <a:t>транспортного обслуживания участников; </a:t>
            </a:r>
          </a:p>
          <a:p>
            <a:r>
              <a:rPr lang="ru-RU" sz="2000" dirty="0" smtClean="0"/>
              <a:t>приобретения кубков командам – победителям в общекомандном зачете и в возрастных группах финала Спартакиады раздельно по зимнему и летнему многоборью. </a:t>
            </a:r>
            <a:endParaRPr lang="be-BY" sz="2000" dirty="0"/>
          </a:p>
        </p:txBody>
      </p:sp>
      <p:sp>
        <p:nvSpPr>
          <p:cNvPr id="6" name="Содержимое 5"/>
          <p:cNvSpPr>
            <a:spLocks noGrp="1"/>
          </p:cNvSpPr>
          <p:nvPr>
            <p:ph sz="half" idx="2"/>
          </p:nvPr>
        </p:nvSpPr>
        <p:spPr/>
        <p:txBody>
          <a:bodyPr>
            <a:normAutofit lnSpcReduction="10000"/>
          </a:bodyPr>
          <a:lstStyle/>
          <a:p>
            <a:endParaRPr lang="be-BY"/>
          </a:p>
        </p:txBody>
      </p:sp>
      <p:pic>
        <p:nvPicPr>
          <p:cNvPr id="5" name="Рисунок 4" descr="222.jpg"/>
          <p:cNvPicPr>
            <a:picLocks noChangeAspect="1"/>
          </p:cNvPicPr>
          <p:nvPr/>
        </p:nvPicPr>
        <p:blipFill>
          <a:blip r:embed="rId2" cstate="print"/>
          <a:stretch>
            <a:fillRect/>
          </a:stretch>
        </p:blipFill>
        <p:spPr>
          <a:xfrm>
            <a:off x="5214942" y="1928802"/>
            <a:ext cx="3643338" cy="47149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ubrovno_sport_letneye-mnogoborye_deti_shkola_molodezh_podtyagivaniye.jpg"/>
          <p:cNvPicPr>
            <a:picLocks noGrp="1" noChangeAspect="1"/>
          </p:cNvPicPr>
          <p:nvPr>
            <p:ph idx="1"/>
          </p:nvPr>
        </p:nvPicPr>
        <p:blipFill>
          <a:blip r:embed="rId2" cstate="print"/>
          <a:stretch>
            <a:fillRect/>
          </a:stretch>
        </p:blipFill>
        <p:spPr>
          <a:xfrm>
            <a:off x="1" y="0"/>
            <a:ext cx="9144000" cy="6858000"/>
          </a:xfrm>
        </p:spPr>
      </p:pic>
      <p:sp>
        <p:nvSpPr>
          <p:cNvPr id="2" name="Заголовок 1"/>
          <p:cNvSpPr>
            <a:spLocks noGrp="1"/>
          </p:cNvSpPr>
          <p:nvPr>
            <p:ph type="title"/>
          </p:nvPr>
        </p:nvSpPr>
        <p:spPr>
          <a:xfrm>
            <a:off x="457200" y="214290"/>
            <a:ext cx="8229600" cy="4000528"/>
          </a:xfrm>
        </p:spPr>
        <p:txBody>
          <a:bodyPr>
            <a:normAutofit fontScale="90000"/>
          </a:bodyPr>
          <a:lstStyle/>
          <a:p>
            <a:r>
              <a:rPr lang="ru-RU" sz="4400" b="1" dirty="0" smtClean="0">
                <a:solidFill>
                  <a:srgbClr val="0070C0"/>
                </a:solidFill>
              </a:rPr>
              <a:t>Цель комплекса: </a:t>
            </a:r>
            <a:r>
              <a:rPr lang="ru-RU" sz="3200" dirty="0" smtClean="0">
                <a:solidFill>
                  <a:srgbClr val="FF0000"/>
                </a:solidFill>
              </a:rPr>
              <a:t/>
            </a:r>
            <a:br>
              <a:rPr lang="ru-RU" sz="3200" dirty="0" smtClean="0">
                <a:solidFill>
                  <a:srgbClr val="FF0000"/>
                </a:solidFill>
              </a:rPr>
            </a:br>
            <a:r>
              <a:rPr lang="ru-RU" sz="3200" dirty="0" smtClean="0">
                <a:solidFill>
                  <a:srgbClr val="0070C0"/>
                </a:solidFill>
              </a:rPr>
              <a:t>определение степени готовности каждого юноши допризывного возраста. Комплекс направлен на достижение юношами необходимого  для военной службы уровня физической и специально прикладной подготовленности и способствует укреплению здоровья. </a:t>
            </a:r>
            <a:r>
              <a:rPr lang="ru-RU" dirty="0" smtClean="0">
                <a:solidFill>
                  <a:srgbClr val="0070C0"/>
                </a:solidFill>
              </a:rPr>
              <a:t/>
            </a:r>
            <a:br>
              <a:rPr lang="ru-RU" dirty="0" smtClean="0">
                <a:solidFill>
                  <a:srgbClr val="0070C0"/>
                </a:solidFill>
              </a:rPr>
            </a:br>
            <a:r>
              <a:rPr lang="ru-RU" dirty="0" smtClean="0">
                <a:solidFill>
                  <a:srgbClr val="0070C0"/>
                </a:solidFill>
              </a:rPr>
              <a:t>  </a:t>
            </a:r>
            <a:endParaRPr lang="be-BY" dirty="0">
              <a:solidFill>
                <a:srgbClr val="0070C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24648"/>
          </a:xfrm>
        </p:spPr>
        <p:txBody>
          <a:bodyPr>
            <a:normAutofit/>
          </a:bodyPr>
          <a:lstStyle/>
          <a:p>
            <a:r>
              <a:rPr lang="be-BY" sz="3600" b="1" dirty="0" smtClean="0"/>
              <a:t>Минспорт обеспечивает оплату: </a:t>
            </a:r>
            <a:endParaRPr lang="be-BY" sz="3600" dirty="0"/>
          </a:p>
        </p:txBody>
      </p:sp>
      <p:sp>
        <p:nvSpPr>
          <p:cNvPr id="5" name="Содержимое 4"/>
          <p:cNvSpPr>
            <a:spLocks noGrp="1"/>
          </p:cNvSpPr>
          <p:nvPr>
            <p:ph idx="1"/>
          </p:nvPr>
        </p:nvSpPr>
        <p:spPr>
          <a:xfrm>
            <a:off x="457200" y="1500174"/>
            <a:ext cx="8229600" cy="4824426"/>
          </a:xfrm>
        </p:spPr>
        <p:txBody>
          <a:bodyPr>
            <a:normAutofit/>
          </a:bodyPr>
          <a:lstStyle/>
          <a:p>
            <a:r>
              <a:rPr lang="ru-RU" sz="2000" dirty="0" smtClean="0"/>
              <a:t>питания и найма жилого помещения для иногородних судей; </a:t>
            </a:r>
          </a:p>
          <a:p>
            <a:r>
              <a:rPr lang="ru-RU" sz="2000" dirty="0" smtClean="0"/>
              <a:t>работы судей, обслуживающего и медицинского персонала; </a:t>
            </a:r>
          </a:p>
          <a:p>
            <a:r>
              <a:rPr lang="be-BY" sz="2000" dirty="0" smtClean="0"/>
              <a:t>проезда иногородних судей; </a:t>
            </a:r>
          </a:p>
          <a:p>
            <a:r>
              <a:rPr lang="be-BY" sz="2000" dirty="0" smtClean="0"/>
              <a:t>аренды спортсооружений; </a:t>
            </a:r>
          </a:p>
          <a:p>
            <a:r>
              <a:rPr lang="ru-RU" sz="2000" dirty="0" smtClean="0"/>
              <a:t>аренды автотранспорта для главной судейской коллегии; </a:t>
            </a:r>
          </a:p>
          <a:p>
            <a:r>
              <a:rPr lang="be-BY" sz="2000" dirty="0" smtClean="0"/>
              <a:t>типографских расходов; </a:t>
            </a:r>
          </a:p>
          <a:p>
            <a:r>
              <a:rPr lang="ru-RU" sz="2000" dirty="0" smtClean="0"/>
              <a:t>приобретения дипломов, медалей командам – победителям и командам – призерам в общекомандном зачете и в возрастных группах финала Спартакиады раздельно по зимнему и летнему многоборью; </a:t>
            </a:r>
          </a:p>
          <a:p>
            <a:r>
              <a:rPr lang="ru-RU" sz="2000" dirty="0" smtClean="0"/>
              <a:t>приобретения призов участникам команд-победителей и победителям в личном зачете в каждой возрастной группе финала Спартакиады раздельно по зимнему и летнему многоборью. </a:t>
            </a:r>
            <a:endParaRPr lang="be-BY"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653210"/>
          </a:xfrm>
        </p:spPr>
        <p:txBody>
          <a:bodyPr>
            <a:normAutofit/>
          </a:bodyPr>
          <a:lstStyle/>
          <a:p>
            <a:r>
              <a:rPr lang="be-BY" sz="3600" b="1" dirty="0" smtClean="0"/>
              <a:t>Программа соревнований </a:t>
            </a:r>
            <a:endParaRPr lang="be-BY" sz="3600" dirty="0"/>
          </a:p>
        </p:txBody>
      </p:sp>
      <p:sp>
        <p:nvSpPr>
          <p:cNvPr id="3" name="Содержимое 2"/>
          <p:cNvSpPr>
            <a:spLocks noGrp="1"/>
          </p:cNvSpPr>
          <p:nvPr>
            <p:ph idx="1"/>
          </p:nvPr>
        </p:nvSpPr>
        <p:spPr>
          <a:xfrm>
            <a:off x="457200" y="1285860"/>
            <a:ext cx="8229600" cy="5038740"/>
          </a:xfrm>
        </p:spPr>
        <p:txBody>
          <a:bodyPr>
            <a:normAutofit/>
          </a:bodyPr>
          <a:lstStyle/>
          <a:p>
            <a:pPr>
              <a:buNone/>
            </a:pPr>
            <a:r>
              <a:rPr lang="be-BY" sz="2000" dirty="0" smtClean="0"/>
              <a:t>ЗИМНЕЕ МНОГОБОРЬЕ ”ЗАЩИТНИК ОТЕЧЕСТВА“ </a:t>
            </a:r>
            <a:endParaRPr lang="ru-RU" sz="2000" b="1" dirty="0" smtClean="0"/>
          </a:p>
          <a:p>
            <a:r>
              <a:rPr lang="ru-RU" sz="2000" b="1" dirty="0" smtClean="0"/>
              <a:t>1-й день </a:t>
            </a:r>
            <a:r>
              <a:rPr lang="ru-RU" sz="2000" dirty="0" smtClean="0"/>
              <a:t>– работа мандатной комиссии до 14.00, пристрелка оружия. </a:t>
            </a:r>
          </a:p>
          <a:p>
            <a:r>
              <a:rPr lang="ru-RU" sz="2000" b="1" dirty="0" smtClean="0"/>
              <a:t>2-й день </a:t>
            </a:r>
            <a:r>
              <a:rPr lang="ru-RU" sz="2000" dirty="0" smtClean="0"/>
              <a:t>– стрельба из пневматической винтовки; подтягивание на высокой перекладине.</a:t>
            </a:r>
          </a:p>
          <a:p>
            <a:r>
              <a:rPr lang="ru-RU" sz="2000" dirty="0" smtClean="0"/>
              <a:t> </a:t>
            </a:r>
            <a:r>
              <a:rPr lang="ru-RU" sz="2000" b="1" dirty="0" smtClean="0"/>
              <a:t>3-й день </a:t>
            </a:r>
            <a:r>
              <a:rPr lang="ru-RU" sz="2000" dirty="0" smtClean="0"/>
              <a:t>– лыжные гонки 5 км (в случае отсутствия или недостаточного количества снежного покрова соревнования в лыжных гонках заменяются соревнованиями в легкоатлетическом кроссе на 3 км). </a:t>
            </a:r>
            <a:endParaRPr lang="be-BY" sz="2000" dirty="0"/>
          </a:p>
        </p:txBody>
      </p:sp>
      <p:pic>
        <p:nvPicPr>
          <p:cNvPr id="4" name="Рисунок 3" descr="sky480-04.jpg"/>
          <p:cNvPicPr>
            <a:picLocks noChangeAspect="1"/>
          </p:cNvPicPr>
          <p:nvPr/>
        </p:nvPicPr>
        <p:blipFill>
          <a:blip r:embed="rId2" cstate="print"/>
          <a:stretch>
            <a:fillRect/>
          </a:stretch>
        </p:blipFill>
        <p:spPr>
          <a:xfrm>
            <a:off x="3786182" y="4071942"/>
            <a:ext cx="5143536" cy="264320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785794"/>
            <a:ext cx="8229600" cy="5538806"/>
          </a:xfrm>
        </p:spPr>
        <p:txBody>
          <a:bodyPr>
            <a:normAutofit/>
          </a:bodyPr>
          <a:lstStyle/>
          <a:p>
            <a:pPr>
              <a:buNone/>
            </a:pPr>
            <a:r>
              <a:rPr lang="be-BY" dirty="0" smtClean="0"/>
              <a:t>ЛЕТНЕЕ МНОГОБОРЬЕ ”ЗАЩИТНИК ОТЕЧЕСТВА“ </a:t>
            </a:r>
          </a:p>
          <a:p>
            <a:r>
              <a:rPr lang="ru-RU" sz="2200" b="1" dirty="0" smtClean="0"/>
              <a:t>1-й день </a:t>
            </a:r>
            <a:r>
              <a:rPr lang="ru-RU" sz="2200" dirty="0" smtClean="0"/>
              <a:t>– работа мандатной комиссии до 14.00, пристрелка оружия. 10 </a:t>
            </a:r>
          </a:p>
          <a:p>
            <a:r>
              <a:rPr lang="ru-RU" sz="2200" b="1" dirty="0" smtClean="0"/>
              <a:t>2-й день </a:t>
            </a:r>
            <a:r>
              <a:rPr lang="ru-RU" sz="2200" dirty="0" smtClean="0"/>
              <a:t>– стрельба из пневматической винтовки, метание гранаты, бег 100 м.; </a:t>
            </a:r>
          </a:p>
          <a:p>
            <a:r>
              <a:rPr lang="ru-RU" sz="2200" b="1" dirty="0" smtClean="0"/>
              <a:t>3-й день </a:t>
            </a:r>
            <a:r>
              <a:rPr lang="ru-RU" sz="2200" dirty="0" smtClean="0"/>
              <a:t>– подтягивание на высокой перекладине, плавание; </a:t>
            </a:r>
          </a:p>
          <a:p>
            <a:r>
              <a:rPr lang="ru-RU" sz="2200" b="1" dirty="0" smtClean="0"/>
              <a:t>4-й день </a:t>
            </a:r>
            <a:r>
              <a:rPr lang="ru-RU" sz="2200" dirty="0" smtClean="0"/>
              <a:t>– бег 3000 м. </a:t>
            </a:r>
          </a:p>
          <a:p>
            <a:pPr>
              <a:buNone/>
            </a:pPr>
            <a:r>
              <a:rPr lang="ru-RU" sz="2200" dirty="0" smtClean="0"/>
              <a:t>    </a:t>
            </a:r>
            <a:endParaRPr lang="be-BY" sz="2200" dirty="0"/>
          </a:p>
        </p:txBody>
      </p:sp>
      <p:pic>
        <p:nvPicPr>
          <p:cNvPr id="4" name="Рисунок 3" descr="sm1.jpeg"/>
          <p:cNvPicPr>
            <a:picLocks noChangeAspect="1"/>
          </p:cNvPicPr>
          <p:nvPr/>
        </p:nvPicPr>
        <p:blipFill>
          <a:blip r:embed="rId2" cstate="print"/>
          <a:stretch>
            <a:fillRect/>
          </a:stretch>
        </p:blipFill>
        <p:spPr>
          <a:xfrm>
            <a:off x="857224" y="3500438"/>
            <a:ext cx="7500990" cy="3200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be-BY"/>
          </a:p>
        </p:txBody>
      </p:sp>
      <p:sp>
        <p:nvSpPr>
          <p:cNvPr id="3" name="Содержимое 2"/>
          <p:cNvSpPr>
            <a:spLocks noGrp="1"/>
          </p:cNvSpPr>
          <p:nvPr>
            <p:ph idx="1"/>
          </p:nvPr>
        </p:nvSpPr>
        <p:spPr>
          <a:xfrm>
            <a:off x="457200" y="642918"/>
            <a:ext cx="8229600" cy="2428892"/>
          </a:xfrm>
        </p:spPr>
        <p:txBody>
          <a:bodyPr>
            <a:normAutofit/>
          </a:bodyPr>
          <a:lstStyle/>
          <a:p>
            <a:r>
              <a:rPr lang="ru-RU" sz="2000" dirty="0" smtClean="0"/>
              <a:t>В случае равенства суммы очков у двух и более команд предпочтение отдается команде, имеющей лучшую сумму очков в стрельбе, далее – в беге на 3000 м, подтягивании на высокой перекладине, метании гранаты, плавании, беге на 100 м. </a:t>
            </a:r>
            <a:endParaRPr lang="be-BY" sz="2000" dirty="0"/>
          </a:p>
        </p:txBody>
      </p:sp>
      <p:pic>
        <p:nvPicPr>
          <p:cNvPr id="4" name="Рисунок 3" descr="image001_84.jpg"/>
          <p:cNvPicPr>
            <a:picLocks noChangeAspect="1"/>
          </p:cNvPicPr>
          <p:nvPr/>
        </p:nvPicPr>
        <p:blipFill>
          <a:blip r:embed="rId2" cstate="print"/>
          <a:stretch>
            <a:fillRect/>
          </a:stretch>
        </p:blipFill>
        <p:spPr>
          <a:xfrm>
            <a:off x="357158" y="2000240"/>
            <a:ext cx="8429684" cy="464347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4000" b="1" dirty="0" smtClean="0"/>
              <a:t>Таблица оценки результатов в многоборье ”Защитник Отечества“ </a:t>
            </a:r>
            <a:endParaRPr lang="be-BY" sz="4000" b="1" dirty="0"/>
          </a:p>
        </p:txBody>
      </p:sp>
      <p:pic>
        <p:nvPicPr>
          <p:cNvPr id="4" name="Содержимое 3" descr="IMG_1170.JPG"/>
          <p:cNvPicPr>
            <a:picLocks noGrp="1" noChangeAspect="1"/>
          </p:cNvPicPr>
          <p:nvPr>
            <p:ph idx="1"/>
          </p:nvPr>
        </p:nvPicPr>
        <p:blipFill>
          <a:blip r:embed="rId2" cstate="print"/>
          <a:stretch>
            <a:fillRect/>
          </a:stretch>
        </p:blipFill>
        <p:spPr>
          <a:xfrm>
            <a:off x="0" y="1857365"/>
            <a:ext cx="9144000" cy="5000635"/>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_1173.JPG"/>
          <p:cNvPicPr>
            <a:picLocks noChangeAspect="1"/>
          </p:cNvPicPr>
          <p:nvPr/>
        </p:nvPicPr>
        <p:blipFill>
          <a:blip r:embed="rId2" cstate="print"/>
          <a:stretch>
            <a:fillRect/>
          </a:stretch>
        </p:blipFill>
        <p:spPr>
          <a:xfrm>
            <a:off x="-642974" y="0"/>
            <a:ext cx="10858576" cy="68580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_1174.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Выписка из Правил проведения соревнований по легкой атлетике. </a:t>
            </a:r>
            <a:endParaRPr lang="be-BY" sz="3200" dirty="0"/>
          </a:p>
        </p:txBody>
      </p:sp>
      <p:sp>
        <p:nvSpPr>
          <p:cNvPr id="3" name="Содержимое 2"/>
          <p:cNvSpPr>
            <a:spLocks noGrp="1"/>
          </p:cNvSpPr>
          <p:nvPr>
            <p:ph idx="1"/>
          </p:nvPr>
        </p:nvSpPr>
        <p:spPr/>
        <p:txBody>
          <a:bodyPr>
            <a:normAutofit fontScale="77500" lnSpcReduction="20000"/>
          </a:bodyPr>
          <a:lstStyle/>
          <a:p>
            <a:r>
              <a:rPr lang="ru-RU" dirty="0" smtClean="0"/>
              <a:t>Бег на 100 м с высокого старта проводится по прямой дорожке. Каждый участник должен бежать по отдельной дорожке. </a:t>
            </a:r>
            <a:endParaRPr lang="ru-RU" dirty="0" smtClean="0"/>
          </a:p>
          <a:p>
            <a:r>
              <a:rPr lang="ru-RU" dirty="0" smtClean="0"/>
              <a:t>Участник</a:t>
            </a:r>
            <a:r>
              <a:rPr lang="ru-RU" dirty="0" smtClean="0"/>
              <a:t>, допустивший два фальстарта, снимается с этого вида программы, продолжая выступать в других видах соревнований. </a:t>
            </a:r>
            <a:endParaRPr lang="ru-RU" dirty="0" smtClean="0"/>
          </a:p>
          <a:p>
            <a:r>
              <a:rPr lang="ru-RU" dirty="0" smtClean="0"/>
              <a:t>Бег </a:t>
            </a:r>
            <a:r>
              <a:rPr lang="ru-RU" dirty="0" smtClean="0"/>
              <a:t>на 3000 м проводится по дорожке стадиона. Количество участников в одном забеге 10-20 человек. </a:t>
            </a:r>
            <a:endParaRPr lang="ru-RU" dirty="0" smtClean="0"/>
          </a:p>
          <a:p>
            <a:r>
              <a:rPr lang="ru-RU" dirty="0" smtClean="0"/>
              <a:t>Метание </a:t>
            </a:r>
            <a:r>
              <a:rPr lang="ru-RU" dirty="0" smtClean="0"/>
              <a:t>гранаты весом 700 граммов выполняется в секторе для метания с шириной коридора 15 метров. Разрешено выполнять 3 зачетных броска. Способ метания – ”из-за спины через плечо“. На выполнение каждой попытки после команды ”Можно!“ участник должен затратить не более 1 минуты. </a:t>
            </a:r>
            <a:endParaRPr lang="ru-RU" dirty="0" smtClean="0"/>
          </a:p>
          <a:p>
            <a:r>
              <a:rPr lang="ru-RU" dirty="0" smtClean="0"/>
              <a:t>Участники </a:t>
            </a:r>
            <a:r>
              <a:rPr lang="ru-RU" dirty="0" smtClean="0"/>
              <a:t>обязаны пользоваться спортивным инвентарем, предоставленным судейской коллегией. Участникам запрещено забинтовывать два или несколько пальцев вместе, бинтовать ладони, кроме как по показанию врача. </a:t>
            </a:r>
            <a:endParaRPr lang="be-BY"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Выписка из Правил проведения соревнований по плаванию. </a:t>
            </a:r>
            <a:endParaRPr lang="be-BY" sz="3200" dirty="0"/>
          </a:p>
        </p:txBody>
      </p:sp>
      <p:sp>
        <p:nvSpPr>
          <p:cNvPr id="3" name="Содержимое 2"/>
          <p:cNvSpPr>
            <a:spLocks noGrp="1"/>
          </p:cNvSpPr>
          <p:nvPr>
            <p:ph idx="1"/>
          </p:nvPr>
        </p:nvSpPr>
        <p:spPr/>
        <p:txBody>
          <a:bodyPr>
            <a:normAutofit fontScale="77500" lnSpcReduction="20000"/>
          </a:bodyPr>
          <a:lstStyle/>
          <a:p>
            <a:r>
              <a:rPr lang="ru-RU" dirty="0" smtClean="0"/>
              <a:t>Плавание на 50 метров выполняется любым стилем, разрешено комбинировать способы плавания. </a:t>
            </a:r>
            <a:endParaRPr lang="ru-RU" dirty="0" smtClean="0"/>
          </a:p>
          <a:p>
            <a:r>
              <a:rPr lang="ru-RU" dirty="0" smtClean="0"/>
              <a:t>Судейская </a:t>
            </a:r>
            <a:r>
              <a:rPr lang="ru-RU" dirty="0" smtClean="0"/>
              <a:t>коллегия несет ответственность за безопасность участников в ходе соревнований и должна принять необходимые меры для оказания помощи на воде. </a:t>
            </a:r>
            <a:endParaRPr lang="ru-RU" dirty="0" smtClean="0"/>
          </a:p>
          <a:p>
            <a:r>
              <a:rPr lang="ru-RU" dirty="0" smtClean="0"/>
              <a:t>Если </a:t>
            </a:r>
            <a:r>
              <a:rPr lang="ru-RU" dirty="0" smtClean="0"/>
              <a:t>один или несколько участников стартуют преждевременно, то все участники заплыва возвращаются и старт повторяется. </a:t>
            </a:r>
            <a:r>
              <a:rPr lang="ru-RU" dirty="0" smtClean="0"/>
              <a:t>Участник </a:t>
            </a:r>
            <a:r>
              <a:rPr lang="ru-RU" dirty="0" smtClean="0"/>
              <a:t>или участники, допустившие фальстарт во втором заплыве, дисквалифицируются, но заплыв не возвращается. </a:t>
            </a:r>
            <a:endParaRPr lang="ru-RU" dirty="0" smtClean="0"/>
          </a:p>
          <a:p>
            <a:r>
              <a:rPr lang="ru-RU" dirty="0" smtClean="0"/>
              <a:t>Участник</a:t>
            </a:r>
            <a:r>
              <a:rPr lang="ru-RU" dirty="0" smtClean="0"/>
              <a:t>, ставший на дно бассейна, не снимается с соревнований, если он не передвигается (идет) по дну. Участник должен проплыть всю дистанцию по поверхности воды. </a:t>
            </a:r>
            <a:endParaRPr lang="ru-RU" dirty="0" smtClean="0"/>
          </a:p>
          <a:p>
            <a:r>
              <a:rPr lang="ru-RU" dirty="0" smtClean="0"/>
              <a:t>Плавание </a:t>
            </a:r>
            <a:r>
              <a:rPr lang="ru-RU" dirty="0" smtClean="0"/>
              <a:t>под водой разрешается не более чем на 15 м от стартовой стенки и от любого поворотного щита. </a:t>
            </a:r>
            <a:endParaRPr lang="be-BY"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071570"/>
          </a:xfrm>
        </p:spPr>
        <p:txBody>
          <a:bodyPr>
            <a:normAutofit/>
          </a:bodyPr>
          <a:lstStyle/>
          <a:p>
            <a:r>
              <a:rPr lang="ru-RU" sz="2800" b="1" dirty="0" smtClean="0"/>
              <a:t>Выписка из Правил проведения соревнований по стрельбе из пневматической винтовки. </a:t>
            </a:r>
            <a:endParaRPr lang="be-BY" sz="2800" dirty="0"/>
          </a:p>
        </p:txBody>
      </p:sp>
      <p:sp>
        <p:nvSpPr>
          <p:cNvPr id="3" name="Содержимое 2"/>
          <p:cNvSpPr>
            <a:spLocks noGrp="1"/>
          </p:cNvSpPr>
          <p:nvPr>
            <p:ph idx="1"/>
          </p:nvPr>
        </p:nvSpPr>
        <p:spPr>
          <a:xfrm>
            <a:off x="457200" y="1214422"/>
            <a:ext cx="8229600" cy="5643578"/>
          </a:xfrm>
        </p:spPr>
        <p:txBody>
          <a:bodyPr>
            <a:normAutofit fontScale="70000" lnSpcReduction="20000"/>
          </a:bodyPr>
          <a:lstStyle/>
          <a:p>
            <a:r>
              <a:rPr lang="ru-RU" dirty="0" smtClean="0"/>
              <a:t>Соревнования по стрельбе проводятся в тирах, на стрельбищах в соответствии с действующими правилами соревнований по стрельбе. </a:t>
            </a:r>
            <a:endParaRPr lang="ru-RU" dirty="0" smtClean="0"/>
          </a:p>
          <a:p>
            <a:r>
              <a:rPr lang="ru-RU" dirty="0" smtClean="0"/>
              <a:t>Упражнение </a:t>
            </a:r>
            <a:r>
              <a:rPr lang="ru-RU" dirty="0" smtClean="0"/>
              <a:t>(Ш-ВП) – стрельба из пневматической винтовки выполняется из положения стоя с руки без использования ружейного ремня и без упора. Винтовка удерживается двумя руками, правым плечом, правой частью груди и щекой, прижатой к прикладу. Левая рука может быть прижата к туловищу. </a:t>
            </a:r>
            <a:endParaRPr lang="ru-RU" dirty="0" smtClean="0"/>
          </a:p>
          <a:p>
            <a:r>
              <a:rPr lang="ru-RU" dirty="0" smtClean="0"/>
              <a:t>Для </a:t>
            </a:r>
            <a:r>
              <a:rPr lang="ru-RU" dirty="0" smtClean="0"/>
              <a:t>участника ”левши“ определение ”правый-левый“ зеркально меняются при выполнении упражнения. </a:t>
            </a:r>
            <a:endParaRPr lang="ru-RU" dirty="0" smtClean="0"/>
          </a:p>
          <a:p>
            <a:r>
              <a:rPr lang="ru-RU" dirty="0" smtClean="0"/>
              <a:t>Участнику </a:t>
            </a:r>
            <a:r>
              <a:rPr lang="ru-RU" dirty="0" smtClean="0"/>
              <a:t>предоставляется по 1,5 минуты на каждый зачетный выстрел. </a:t>
            </a:r>
            <a:endParaRPr lang="ru-RU" dirty="0" smtClean="0"/>
          </a:p>
          <a:p>
            <a:r>
              <a:rPr lang="ru-RU" dirty="0" smtClean="0"/>
              <a:t>Количество </a:t>
            </a:r>
            <a:r>
              <a:rPr lang="ru-RU" dirty="0" smtClean="0"/>
              <a:t>пробных выстрелов – 5, зачетных – 5. Общее время на стрельбу (вместе с подготовкой) – 15 минут. Участникам не разрешается использовать услуги корректоров. Мишени располагаются на расстоянии 10 м, мишень № 8 образца 1988 г. </a:t>
            </a:r>
            <a:endParaRPr lang="ru-RU" dirty="0" smtClean="0"/>
          </a:p>
          <a:p>
            <a:r>
              <a:rPr lang="ru-RU" dirty="0" smtClean="0"/>
              <a:t>На </a:t>
            </a:r>
            <a:r>
              <a:rPr lang="ru-RU" dirty="0" smtClean="0"/>
              <a:t>соревнованиях разрешено пользоваться только исправным оружием, которое соответствует требованиям Правил проведения соревнований по стрельбе, проверено и допущено к упражнению судьей по оружию. </a:t>
            </a:r>
            <a:endParaRPr lang="ru-RU" dirty="0" smtClean="0"/>
          </a:p>
          <a:p>
            <a:r>
              <a:rPr lang="ru-RU" dirty="0" smtClean="0"/>
              <a:t>К </a:t>
            </a:r>
            <a:r>
              <a:rPr lang="ru-RU" dirty="0" smtClean="0"/>
              <a:t>выполнению упражнения допускаются юноши, прошедшие инструктаж о соблюдении мер безопасности при выполнении упражнения по стрельбе из пневматической винтовки, что отражается в рапорте судейской коллегии о проведении инструктажа. </a:t>
            </a:r>
            <a:endParaRPr lang="be-BY"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be-BY" dirty="0" smtClean="0"/>
              <a:t>Задачи</a:t>
            </a:r>
            <a:endParaRPr lang="be-BY" dirty="0"/>
          </a:p>
        </p:txBody>
      </p:sp>
      <p:sp>
        <p:nvSpPr>
          <p:cNvPr id="3" name="Содержимое 2"/>
          <p:cNvSpPr>
            <a:spLocks noGrp="1"/>
          </p:cNvSpPr>
          <p:nvPr>
            <p:ph idx="1"/>
          </p:nvPr>
        </p:nvSpPr>
        <p:spPr/>
        <p:txBody>
          <a:bodyPr>
            <a:normAutofit fontScale="92500" lnSpcReduction="10000"/>
          </a:bodyPr>
          <a:lstStyle/>
          <a:p>
            <a:endParaRPr lang="be-BY" dirty="0" smtClean="0"/>
          </a:p>
          <a:p>
            <a:r>
              <a:rPr lang="ru-RU" dirty="0" smtClean="0"/>
              <a:t>подготовка юношей к службе в рядах Вооруженных Сил и других воинских формированиях Республики Беларусь; </a:t>
            </a:r>
          </a:p>
          <a:p>
            <a:r>
              <a:rPr lang="ru-RU" dirty="0" smtClean="0"/>
              <a:t>приобщение юношей к систематическим занятиям физической культурой и спортом, профилактика правонарушений; </a:t>
            </a:r>
          </a:p>
          <a:p>
            <a:r>
              <a:rPr lang="ru-RU" dirty="0" smtClean="0"/>
              <a:t>пропаганда здорового образа жизни среди допризывной и призывной молодежи; </a:t>
            </a:r>
          </a:p>
          <a:p>
            <a:r>
              <a:rPr lang="ru-RU" dirty="0" smtClean="0"/>
              <a:t>активизация деятельности физкультурно-спортивных, молодежных организаций по созданию условий для оздоровления подрастающего поколения. </a:t>
            </a:r>
            <a:endParaRPr lang="be-BY"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t>Условия выполнения соревновательных упражнений по подтягиванию на перекладине. </a:t>
            </a:r>
            <a:endParaRPr lang="be-BY" sz="2800" dirty="0"/>
          </a:p>
        </p:txBody>
      </p:sp>
      <p:sp>
        <p:nvSpPr>
          <p:cNvPr id="3" name="Содержимое 2"/>
          <p:cNvSpPr>
            <a:spLocks noGrp="1"/>
          </p:cNvSpPr>
          <p:nvPr>
            <p:ph idx="1"/>
          </p:nvPr>
        </p:nvSpPr>
        <p:spPr>
          <a:xfrm>
            <a:off x="457200" y="1935480"/>
            <a:ext cx="8229600" cy="4922520"/>
          </a:xfrm>
        </p:spPr>
        <p:txBody>
          <a:bodyPr>
            <a:normAutofit fontScale="77500" lnSpcReduction="20000"/>
          </a:bodyPr>
          <a:lstStyle/>
          <a:p>
            <a:r>
              <a:rPr lang="ru-RU" dirty="0" smtClean="0"/>
              <a:t>Подтягивание на высокой перекладине из положения ”вис хватом сверху с выпрямленными в вертикальной плоскости руками, туловищем и ногами, руки на ширине плеч, стопы вместе“. </a:t>
            </a:r>
            <a:endParaRPr lang="ru-RU" dirty="0" smtClean="0"/>
          </a:p>
          <a:p>
            <a:r>
              <a:rPr lang="ru-RU" dirty="0" smtClean="0"/>
              <a:t>Время </a:t>
            </a:r>
            <a:r>
              <a:rPr lang="ru-RU" dirty="0" smtClean="0"/>
              <a:t>на подготовку данного упражнения – 1 мин. При подтягивании подбородок должен быть выше перекладины. Выполнение засчитывается в тот момент, когда закончен полный цикл упражнения с фиксацией на 2 секунды в исходном положении без раскачиваний. Разрешается разведение ног. Запрещены: маховые, рывковые движения, выхлестывающие движения ногами, способствующие облегчению выполнения упражнения, выполнение виса на одной руке. </a:t>
            </a:r>
            <a:endParaRPr lang="ru-RU" dirty="0" smtClean="0"/>
          </a:p>
          <a:p>
            <a:r>
              <a:rPr lang="ru-RU" dirty="0" smtClean="0"/>
              <a:t>Участник </a:t>
            </a:r>
            <a:r>
              <a:rPr lang="ru-RU" dirty="0" smtClean="0"/>
              <a:t>имеет право использовать предоставленную организаторами магнезию или подтягиваться с чистыми руками. </a:t>
            </a:r>
            <a:endParaRPr lang="ru-RU" dirty="0" smtClean="0"/>
          </a:p>
          <a:p>
            <a:r>
              <a:rPr lang="ru-RU" dirty="0" smtClean="0"/>
              <a:t>Перемещение </a:t>
            </a:r>
            <a:r>
              <a:rPr lang="ru-RU" dirty="0" smtClean="0"/>
              <a:t>по грифу перекладины без раскрытия ладоней не считается ошибкой. </a:t>
            </a:r>
            <a:endParaRPr lang="ru-RU" dirty="0" smtClean="0"/>
          </a:p>
          <a:p>
            <a:r>
              <a:rPr lang="ru-RU" dirty="0" smtClean="0"/>
              <a:t>Участник </a:t>
            </a:r>
            <a:r>
              <a:rPr lang="ru-RU" dirty="0" smtClean="0"/>
              <a:t>имеет право использовать опору или помощь представителя команды для принятия исходного положения. </a:t>
            </a:r>
            <a:endParaRPr lang="be-BY"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t>Выписка из Правил проведения соревнований по лыжным гонкам </a:t>
            </a:r>
            <a:endParaRPr lang="be-BY" sz="3200" dirty="0"/>
          </a:p>
        </p:txBody>
      </p:sp>
      <p:sp>
        <p:nvSpPr>
          <p:cNvPr id="3" name="Содержимое 2"/>
          <p:cNvSpPr>
            <a:spLocks noGrp="1"/>
          </p:cNvSpPr>
          <p:nvPr>
            <p:ph idx="1"/>
          </p:nvPr>
        </p:nvSpPr>
        <p:spPr/>
        <p:txBody>
          <a:bodyPr>
            <a:normAutofit fontScale="85000" lnSpcReduction="20000"/>
          </a:bodyPr>
          <a:lstStyle/>
          <a:p>
            <a:r>
              <a:rPr lang="ru-RU" dirty="0" smtClean="0"/>
              <a:t>Лыжные гонки на 5 км проводятся по пересеченной местности. </a:t>
            </a:r>
            <a:endParaRPr lang="ru-RU" dirty="0" smtClean="0"/>
          </a:p>
          <a:p>
            <a:r>
              <a:rPr lang="ru-RU" dirty="0" smtClean="0"/>
              <a:t>Подготовка </a:t>
            </a:r>
            <a:r>
              <a:rPr lang="ru-RU" dirty="0" smtClean="0"/>
              <a:t>лыжной трассы (протяженность, ширина, наличие спусков, подъемов, поворотов, оборудование места старта и финиша) осуществляется в соответствии с действующими правилами проведения соревнований по лыжным гонкам. </a:t>
            </a:r>
            <a:endParaRPr lang="ru-RU" dirty="0" smtClean="0"/>
          </a:p>
          <a:p>
            <a:r>
              <a:rPr lang="ru-RU" dirty="0" smtClean="0"/>
              <a:t>Вид </a:t>
            </a:r>
            <a:r>
              <a:rPr lang="ru-RU" dirty="0" smtClean="0"/>
              <a:t>старта (одиночный, парный, групповой, общий) определяется на заседании судейской коллегии. </a:t>
            </a:r>
            <a:endParaRPr lang="ru-RU" dirty="0" smtClean="0"/>
          </a:p>
          <a:p>
            <a:r>
              <a:rPr lang="ru-RU" dirty="0" smtClean="0"/>
              <a:t>При </a:t>
            </a:r>
            <a:r>
              <a:rPr lang="ru-RU" dirty="0" smtClean="0"/>
              <a:t>температуре воздуха ниже –15°С судейская коллегия совместно с представителями команд должна решить вопрос о возможности и условиях проведения лыжных гонок (сокращение дистанции, перенос старта во времени, отмена и т.д.). </a:t>
            </a:r>
            <a:endParaRPr lang="be-BY"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428604"/>
            <a:ext cx="3248020" cy="2714644"/>
          </a:xfrm>
        </p:spPr>
        <p:txBody>
          <a:bodyPr>
            <a:noAutofit/>
          </a:bodyPr>
          <a:lstStyle/>
          <a:p>
            <a:r>
              <a:rPr lang="ru-RU" sz="2400" dirty="0" smtClean="0"/>
              <a:t>Участвующими организациями, представляющими от своего имени учащихся в соревнованиях Спартакиады, являются:</a:t>
            </a:r>
            <a:endParaRPr lang="be-BY" sz="2400" dirty="0"/>
          </a:p>
        </p:txBody>
      </p:sp>
      <p:sp>
        <p:nvSpPr>
          <p:cNvPr id="3" name="Содержимое 2"/>
          <p:cNvSpPr>
            <a:spLocks noGrp="1"/>
          </p:cNvSpPr>
          <p:nvPr>
            <p:ph type="body" sz="half" idx="2"/>
          </p:nvPr>
        </p:nvSpPr>
        <p:spPr>
          <a:xfrm>
            <a:off x="609600" y="2828784"/>
            <a:ext cx="8034366" cy="3814925"/>
          </a:xfrm>
        </p:spPr>
        <p:txBody>
          <a:bodyPr>
            <a:normAutofit/>
          </a:bodyPr>
          <a:lstStyle/>
          <a:p>
            <a:endParaRPr lang="ru-RU" dirty="0" smtClean="0"/>
          </a:p>
          <a:p>
            <a:endParaRPr lang="ru-RU" dirty="0" smtClean="0"/>
          </a:p>
          <a:p>
            <a:r>
              <a:rPr lang="ru-RU" sz="1800" dirty="0" smtClean="0"/>
              <a:t>на II этапе – учреждения образования; </a:t>
            </a:r>
          </a:p>
          <a:p>
            <a:r>
              <a:rPr lang="ru-RU" sz="1800" dirty="0" smtClean="0"/>
              <a:t>на III этапе – городские управления и районные отделы (управления) образования, городские управления и районные отделы (управления) физической культуры, спорта и туризма исполнительных комитетов и местных администраций районов (городов); </a:t>
            </a:r>
          </a:p>
          <a:p>
            <a:r>
              <a:rPr lang="ru-RU" sz="1800" dirty="0" smtClean="0"/>
              <a:t>на IV этапе – управления образования облисполкомов, комитет по образованию Минского горисполкома, областные и Минский городской центры физического воспитания и спорта учащихся, управления физической культуры, спорта и туризма облисполкомов и Минского горисполкома.</a:t>
            </a:r>
            <a:endParaRPr lang="be-BY" sz="1800" dirty="0"/>
          </a:p>
        </p:txBody>
      </p:sp>
      <p:pic>
        <p:nvPicPr>
          <p:cNvPr id="5" name="Рисунок 4" descr="S6304387.JPG"/>
          <p:cNvPicPr>
            <a:picLocks noChangeAspect="1"/>
          </p:cNvPicPr>
          <p:nvPr/>
        </p:nvPicPr>
        <p:blipFill>
          <a:blip r:embed="rId2" cstate="print"/>
          <a:stretch>
            <a:fillRect/>
          </a:stretch>
        </p:blipFill>
        <p:spPr>
          <a:xfrm>
            <a:off x="4214810" y="214290"/>
            <a:ext cx="4267200" cy="32004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704088"/>
            <a:ext cx="8229600" cy="2153408"/>
          </a:xfrm>
        </p:spPr>
        <p:txBody>
          <a:bodyPr>
            <a:normAutofit fontScale="90000"/>
          </a:bodyPr>
          <a:lstStyle/>
          <a:p>
            <a:r>
              <a:rPr lang="ru-RU" sz="3100" b="1" dirty="0" smtClean="0"/>
              <a:t>В качестве членов команд к участию в соревнованиях Спартакиады допускаются учащиеся учреждений образования:</a:t>
            </a:r>
            <a:r>
              <a:rPr lang="ru-RU" b="1" dirty="0" smtClean="0"/>
              <a:t/>
            </a:r>
            <a:br>
              <a:rPr lang="ru-RU" b="1" dirty="0" smtClean="0"/>
            </a:br>
            <a:endParaRPr lang="be-BY" b="1" dirty="0"/>
          </a:p>
        </p:txBody>
      </p:sp>
      <p:sp>
        <p:nvSpPr>
          <p:cNvPr id="6" name="Содержимое 5"/>
          <p:cNvSpPr>
            <a:spLocks noGrp="1"/>
          </p:cNvSpPr>
          <p:nvPr>
            <p:ph idx="1"/>
          </p:nvPr>
        </p:nvSpPr>
        <p:spPr/>
        <p:txBody>
          <a:bodyPr/>
          <a:lstStyle/>
          <a:p>
            <a:endParaRPr lang="ru-RU" sz="2800" dirty="0" smtClean="0"/>
          </a:p>
          <a:p>
            <a:r>
              <a:rPr lang="ru-RU" sz="2800" dirty="0" smtClean="0"/>
              <a:t>15-16 лет – первая возрастная группа допризывников</a:t>
            </a:r>
          </a:p>
          <a:p>
            <a:r>
              <a:rPr lang="ru-RU" sz="2800" dirty="0" smtClean="0"/>
              <a:t>17 лет и выше - вторая возрастная группа допризывников</a:t>
            </a:r>
            <a:endParaRPr lang="be-BY" sz="2800" dirty="0" smtClean="0"/>
          </a:p>
          <a:p>
            <a:endParaRPr lang="ru-RU" sz="2800" dirty="0" smtClean="0"/>
          </a:p>
        </p:txBody>
      </p:sp>
      <p:pic>
        <p:nvPicPr>
          <p:cNvPr id="7" name="Рисунок 6" descr="0420-300x202.jpg"/>
          <p:cNvPicPr>
            <a:picLocks noChangeAspect="1"/>
          </p:cNvPicPr>
          <p:nvPr/>
        </p:nvPicPr>
        <p:blipFill>
          <a:blip r:embed="rId2" cstate="print"/>
          <a:stretch>
            <a:fillRect/>
          </a:stretch>
        </p:blipFill>
        <p:spPr>
          <a:xfrm>
            <a:off x="4929190" y="4357694"/>
            <a:ext cx="3781950" cy="2209802"/>
          </a:xfrm>
          <a:prstGeom prst="rect">
            <a:avLst/>
          </a:prstGeom>
        </p:spPr>
      </p:pic>
      <p:pic>
        <p:nvPicPr>
          <p:cNvPr id="8" name="Рисунок 7" descr="sm_full.jpeg"/>
          <p:cNvPicPr>
            <a:picLocks noChangeAspect="1"/>
          </p:cNvPicPr>
          <p:nvPr/>
        </p:nvPicPr>
        <p:blipFill>
          <a:blip r:embed="rId3" cstate="print"/>
          <a:stretch>
            <a:fillRect/>
          </a:stretch>
        </p:blipFill>
        <p:spPr>
          <a:xfrm>
            <a:off x="571472" y="4357694"/>
            <a:ext cx="3857652" cy="227245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quarter" idx="2"/>
          </p:nvPr>
        </p:nvSpPr>
        <p:spPr>
          <a:xfrm>
            <a:off x="457200" y="1357298"/>
            <a:ext cx="4040188" cy="5003022"/>
          </a:xfrm>
        </p:spPr>
        <p:txBody>
          <a:bodyPr>
            <a:normAutofit fontScale="92500" lnSpcReduction="20000"/>
          </a:bodyPr>
          <a:lstStyle/>
          <a:p>
            <a:r>
              <a:rPr lang="ru-RU" dirty="0" smtClean="0"/>
              <a:t>Участвующая организация назначает руководителя (представителя) команды, который несет ответственность за обеспечение явки участников соревнований от данной организации на церемонии открытия, закрытия соревнований, церемонию награждения, за выход учащихся на старт, за соблюдение мер безопасности и дисциплины учащимися во время проведения соревнований, в местах проживания и питания, при переездах к местам соревнований и обратно. </a:t>
            </a:r>
            <a:endParaRPr lang="be-BY" dirty="0"/>
          </a:p>
        </p:txBody>
      </p:sp>
      <p:sp>
        <p:nvSpPr>
          <p:cNvPr id="8" name="Содержимое 7"/>
          <p:cNvSpPr>
            <a:spLocks noGrp="1"/>
          </p:cNvSpPr>
          <p:nvPr>
            <p:ph sz="quarter" idx="4"/>
          </p:nvPr>
        </p:nvSpPr>
        <p:spPr>
          <a:xfrm>
            <a:off x="4645025" y="1357298"/>
            <a:ext cx="4041775" cy="5003022"/>
          </a:xfrm>
        </p:spPr>
        <p:txBody>
          <a:bodyPr>
            <a:normAutofit lnSpcReduction="10000"/>
          </a:bodyPr>
          <a:lstStyle/>
          <a:p>
            <a:r>
              <a:rPr lang="ru-RU" dirty="0" smtClean="0"/>
              <a:t>Судейство соревнований Спартакиады осуществляет судейская коллегия, состоящая из судей по спорту, которые в своей деятельности руководствуются правилами соревнований, утвержденными международными федерациями по видам спорта, и условиями выполнения соревновательных упражнений. </a:t>
            </a:r>
            <a:endParaRPr lang="be-BY"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571472" y="-500090"/>
            <a:ext cx="2212848" cy="2473889"/>
          </a:xfrm>
        </p:spPr>
        <p:txBody>
          <a:bodyPr>
            <a:noAutofit/>
          </a:bodyPr>
          <a:lstStyle/>
          <a:p>
            <a:r>
              <a:rPr lang="ru-RU" sz="2800" b="1" dirty="0" smtClean="0"/>
              <a:t>Спартакиада проводится в четыре этапа: </a:t>
            </a:r>
            <a:endParaRPr lang="be-BY" sz="2800" b="1" dirty="0"/>
          </a:p>
        </p:txBody>
      </p:sp>
      <p:sp>
        <p:nvSpPr>
          <p:cNvPr id="8" name="Содержимое 7"/>
          <p:cNvSpPr>
            <a:spLocks noGrp="1"/>
          </p:cNvSpPr>
          <p:nvPr>
            <p:ph type="body" sz="half" idx="2"/>
          </p:nvPr>
        </p:nvSpPr>
        <p:spPr>
          <a:xfrm>
            <a:off x="609600" y="2143116"/>
            <a:ext cx="3819524" cy="4143403"/>
          </a:xfrm>
        </p:spPr>
        <p:txBody>
          <a:bodyPr>
            <a:normAutofit/>
          </a:bodyPr>
          <a:lstStyle/>
          <a:p>
            <a:r>
              <a:rPr lang="ru-RU" sz="2000" b="1" dirty="0" smtClean="0"/>
              <a:t>I этап </a:t>
            </a:r>
            <a:r>
              <a:rPr lang="ru-RU" sz="2000" dirty="0" smtClean="0"/>
              <a:t>– массовые соревнования в учреждениях образования; организуются и проводятся руководством этих учреждений в соответствии с утверждаемыми ими положениями и в сроки, предусмотренные их календарными планами проведения спортивных мероприятий; </a:t>
            </a:r>
            <a:endParaRPr lang="be-BY" sz="2000" dirty="0"/>
          </a:p>
        </p:txBody>
      </p:sp>
      <p:pic>
        <p:nvPicPr>
          <p:cNvPr id="9" name="Рисунок 8" descr="image28.jpg"/>
          <p:cNvPicPr>
            <a:picLocks noChangeAspect="1"/>
          </p:cNvPicPr>
          <p:nvPr/>
        </p:nvPicPr>
        <p:blipFill>
          <a:blip r:embed="rId2" cstate="print"/>
          <a:stretch>
            <a:fillRect/>
          </a:stretch>
        </p:blipFill>
        <p:spPr>
          <a:xfrm>
            <a:off x="4518403" y="642918"/>
            <a:ext cx="4179124" cy="55007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785794"/>
            <a:ext cx="4329114" cy="5538806"/>
          </a:xfrm>
        </p:spPr>
        <p:txBody>
          <a:bodyPr>
            <a:normAutofit lnSpcReduction="10000"/>
          </a:bodyPr>
          <a:lstStyle/>
          <a:p>
            <a:r>
              <a:rPr lang="ru-RU" b="1" dirty="0" smtClean="0"/>
              <a:t>II этап – </a:t>
            </a:r>
            <a:r>
              <a:rPr lang="ru-RU" dirty="0" smtClean="0"/>
              <a:t>районные и городские соревнования; организуются и проводятся городскими управлениями и районными отделами (управлениями) образования, городскими управлениями и районными отделами (управлениями) физической культуры, спорта и туризма </a:t>
            </a:r>
            <a:endParaRPr lang="be-BY" dirty="0"/>
          </a:p>
        </p:txBody>
      </p:sp>
      <p:pic>
        <p:nvPicPr>
          <p:cNvPr id="8" name="Рисунок 7" descr="2012_05.jpg"/>
          <p:cNvPicPr>
            <a:picLocks noChangeAspect="1"/>
          </p:cNvPicPr>
          <p:nvPr/>
        </p:nvPicPr>
        <p:blipFill>
          <a:blip r:embed="rId2" cstate="print"/>
          <a:stretch>
            <a:fillRect/>
          </a:stretch>
        </p:blipFill>
        <p:spPr>
          <a:xfrm>
            <a:off x="4929190" y="785794"/>
            <a:ext cx="3857634" cy="550072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163</TotalTime>
  <Words>2017</Words>
  <Application>Microsoft Office PowerPoint</Application>
  <PresentationFormat>Экран (4:3)</PresentationFormat>
  <Paragraphs>116</Paragraphs>
  <Slides>41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Поток</vt:lpstr>
      <vt:lpstr>       Физкультурно-спортивный комплекс «Защитники Отечества» </vt:lpstr>
      <vt:lpstr>Слайд 2</vt:lpstr>
      <vt:lpstr>Цель комплекса:  определение степени готовности каждого юноши допризывного возраста. Комплекс направлен на достижение юношами необходимого  для военной службы уровня физической и специально прикладной подготовленности и способствует укреплению здоровья.    </vt:lpstr>
      <vt:lpstr>Задачи</vt:lpstr>
      <vt:lpstr>Участвующими организациями, представляющими от своего имени учащихся в соревнованиях Спартакиады, являются:</vt:lpstr>
      <vt:lpstr>В качестве членов команд к участию в соревнованиях Спартакиады допускаются учащиеся учреждений образования: </vt:lpstr>
      <vt:lpstr>Слайд 7</vt:lpstr>
      <vt:lpstr>Спартакиада проводится в четыре этапа: </vt:lpstr>
      <vt:lpstr>Слайд 9</vt:lpstr>
      <vt:lpstr>Слайд 10</vt:lpstr>
      <vt:lpstr>Слайд 11</vt:lpstr>
      <vt:lpstr>Спартакиада проводится по следующим видам соревновательных упражнений:</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Руководители (представители) команд предоставляют в мандатную комиссию следующие документы: </vt:lpstr>
      <vt:lpstr>Слайд 25</vt:lpstr>
      <vt:lpstr>Слайд 26</vt:lpstr>
      <vt:lpstr>Слайд 27</vt:lpstr>
      <vt:lpstr>Слайд 28</vt:lpstr>
      <vt:lpstr>При проведении финальных соревнований Спартакиады расходы учреждения ”Республиканский центр физического воспитания и спорта учащихся и студентов“ включают в себя оплату: </vt:lpstr>
      <vt:lpstr>Минспорт обеспечивает оплату: </vt:lpstr>
      <vt:lpstr>Программа соревнований </vt:lpstr>
      <vt:lpstr>Слайд 32</vt:lpstr>
      <vt:lpstr>Слайд 33</vt:lpstr>
      <vt:lpstr>Таблица оценки результатов в многоборье ”Защитник Отечества“ </vt:lpstr>
      <vt:lpstr>Слайд 35</vt:lpstr>
      <vt:lpstr>Слайд 36</vt:lpstr>
      <vt:lpstr>Выписка из Правил проведения соревнований по легкой атлетике. </vt:lpstr>
      <vt:lpstr>Выписка из Правил проведения соревнований по плаванию. </vt:lpstr>
      <vt:lpstr>Выписка из Правил проведения соревнований по стрельбе из пневматической винтовки. </vt:lpstr>
      <vt:lpstr>Условия выполнения соревновательных упражнений по подтягиванию на перекладине. </vt:lpstr>
      <vt:lpstr>Выписка из Правил проведения соревнований по лыжным гонкам </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Физкультурно-спортивный комплекс «Защитники Отечества»</dc:title>
  <dc:creator>Dmitriy</dc:creator>
  <cp:lastModifiedBy>Dmitriy</cp:lastModifiedBy>
  <cp:revision>17</cp:revision>
  <dcterms:created xsi:type="dcterms:W3CDTF">2012-10-16T15:21:49Z</dcterms:created>
  <dcterms:modified xsi:type="dcterms:W3CDTF">2012-10-30T20:05:59Z</dcterms:modified>
</cp:coreProperties>
</file>