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1B4F4-5927-4EE2-96AF-519DE652BD43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806DC-FA01-4F98-9D96-8B5453BBC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1B4F4-5927-4EE2-96AF-519DE652BD43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806DC-FA01-4F98-9D96-8B5453BBC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1B4F4-5927-4EE2-96AF-519DE652BD43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806DC-FA01-4F98-9D96-8B5453BBC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1B4F4-5927-4EE2-96AF-519DE652BD43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806DC-FA01-4F98-9D96-8B5453BBC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1B4F4-5927-4EE2-96AF-519DE652BD43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806DC-FA01-4F98-9D96-8B5453BBC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1B4F4-5927-4EE2-96AF-519DE652BD43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806DC-FA01-4F98-9D96-8B5453BBC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1B4F4-5927-4EE2-96AF-519DE652BD43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806DC-FA01-4F98-9D96-8B5453BBC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1B4F4-5927-4EE2-96AF-519DE652BD43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806DC-FA01-4F98-9D96-8B5453BBC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1B4F4-5927-4EE2-96AF-519DE652BD43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806DC-FA01-4F98-9D96-8B5453BBC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1B4F4-5927-4EE2-96AF-519DE652BD43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806DC-FA01-4F98-9D96-8B5453BBC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1B4F4-5927-4EE2-96AF-519DE652BD43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806DC-FA01-4F98-9D96-8B5453BBCD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1B4F4-5927-4EE2-96AF-519DE652BD43}" type="datetimeFigureOut">
              <a:rPr lang="ru-RU" smtClean="0"/>
              <a:t>22.05.2017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06DC-FA01-4F98-9D96-8B5453BBCD2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dical-enc.ru/1/anatomia/pischevaritelnaya-sistema.shtm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dical-enc.ru/1/anatomia/pischevaritelnaya-sistema.shtml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2928957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Лечебная физкультура при заболеваниях органов пищеварения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Гастрит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00108"/>
            <a:ext cx="9001156" cy="585789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При хроническом гастрите </a:t>
            </a:r>
            <a:r>
              <a:rPr lang="ru-RU" b="1" dirty="0"/>
              <a:t>задачи</a:t>
            </a:r>
            <a:r>
              <a:rPr lang="ru-RU" dirty="0"/>
              <a:t> </a:t>
            </a:r>
            <a:r>
              <a:rPr lang="ru-RU" dirty="0" smtClean="0"/>
              <a:t>ЛФК сводятся:</a:t>
            </a:r>
          </a:p>
          <a:p>
            <a:r>
              <a:rPr lang="ru-RU" dirty="0" smtClean="0"/>
              <a:t>к </a:t>
            </a:r>
            <a:r>
              <a:rPr lang="ru-RU" dirty="0"/>
              <a:t>ликвидации воспалительного процесса </a:t>
            </a:r>
            <a:endParaRPr lang="ru-RU" dirty="0" smtClean="0"/>
          </a:p>
          <a:p>
            <a:r>
              <a:rPr lang="ru-RU" dirty="0" smtClean="0"/>
              <a:t>улучшению </a:t>
            </a:r>
            <a:r>
              <a:rPr lang="ru-RU" dirty="0" err="1"/>
              <a:t>крово</a:t>
            </a:r>
            <a:r>
              <a:rPr lang="ru-RU" dirty="0"/>
              <a:t>- и </a:t>
            </a:r>
            <a:r>
              <a:rPr lang="ru-RU" dirty="0" err="1"/>
              <a:t>лимфообращения</a:t>
            </a:r>
            <a:r>
              <a:rPr lang="ru-RU" dirty="0"/>
              <a:t> в органах брюшной полости, что способствует процессам регенерации в слизистой оболочке Желудка, </a:t>
            </a:r>
            <a:endParaRPr lang="ru-RU" dirty="0" smtClean="0"/>
          </a:p>
          <a:p>
            <a:r>
              <a:rPr lang="ru-RU" dirty="0" smtClean="0"/>
              <a:t>нормализации </a:t>
            </a:r>
            <a:r>
              <a:rPr lang="ru-RU" dirty="0"/>
              <a:t>его секреторной и моторной функций, </a:t>
            </a:r>
            <a:endParaRPr lang="ru-RU" dirty="0" smtClean="0"/>
          </a:p>
          <a:p>
            <a:r>
              <a:rPr lang="ru-RU" dirty="0" smtClean="0"/>
              <a:t>адаптации </a:t>
            </a:r>
            <a:r>
              <a:rPr lang="ru-RU" dirty="0"/>
              <a:t>к возрастающим физическим нагрузкам.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929718" cy="685800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При </a:t>
            </a:r>
            <a:r>
              <a:rPr lang="ru-RU" b="1" dirty="0" err="1">
                <a:solidFill>
                  <a:srgbClr val="0070C0"/>
                </a:solidFill>
              </a:rPr>
              <a:t>гипоацидном</a:t>
            </a:r>
            <a:r>
              <a:rPr lang="ru-RU" b="1" dirty="0">
                <a:solidFill>
                  <a:srgbClr val="0070C0"/>
                </a:solidFill>
              </a:rPr>
              <a:t> гастрите </a:t>
            </a:r>
            <a:r>
              <a:rPr lang="ru-RU" dirty="0"/>
              <a:t>показано </a:t>
            </a:r>
            <a:r>
              <a:rPr lang="ru-RU" dirty="0">
                <a:solidFill>
                  <a:srgbClr val="FF0000"/>
                </a:solidFill>
              </a:rPr>
              <a:t>умеренное воздействие</a:t>
            </a:r>
            <a:r>
              <a:rPr lang="ru-RU" dirty="0"/>
              <a:t> физической нагрузки на весь организм.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соответствии с </a:t>
            </a:r>
            <a:r>
              <a:rPr lang="ru-RU" b="1" dirty="0"/>
              <a:t>периодом</a:t>
            </a:r>
            <a:r>
              <a:rPr lang="ru-RU" dirty="0"/>
              <a:t> лечения и </a:t>
            </a:r>
            <a:r>
              <a:rPr lang="ru-RU" b="1" dirty="0"/>
              <a:t>двигательным режимом </a:t>
            </a:r>
            <a:r>
              <a:rPr lang="ru-RU" dirty="0" smtClean="0"/>
              <a:t>применяют: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>
                <a:solidFill>
                  <a:srgbClr val="7030A0"/>
                </a:solidFill>
              </a:rPr>
              <a:t>общеразвивающие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>
                <a:solidFill>
                  <a:srgbClr val="7030A0"/>
                </a:solidFill>
              </a:rPr>
              <a:t>упражнения, выполняемые в медленном темпе, с ограниченной амплитудой и малым числом повторений,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</a:rPr>
              <a:t>специальные </a:t>
            </a:r>
            <a:r>
              <a:rPr lang="ru-RU" dirty="0">
                <a:solidFill>
                  <a:srgbClr val="7030A0"/>
                </a:solidFill>
              </a:rPr>
              <a:t>упражнения для мышц брюшного пресса с постепенным увеличением нагрузки,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</a:rPr>
              <a:t>статические </a:t>
            </a:r>
            <a:r>
              <a:rPr lang="ru-RU" dirty="0">
                <a:solidFill>
                  <a:srgbClr val="7030A0"/>
                </a:solidFill>
              </a:rPr>
              <a:t>и динамические дыхательные упражнения,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</a:rPr>
              <a:t>а </a:t>
            </a:r>
            <a:r>
              <a:rPr lang="ru-RU" dirty="0">
                <a:solidFill>
                  <a:srgbClr val="7030A0"/>
                </a:solidFill>
              </a:rPr>
              <a:t>также медленную ходьбу продолжительностью до 30 мин.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</p:spPr>
        <p:txBody>
          <a:bodyPr>
            <a:normAutofit/>
          </a:bodyPr>
          <a:lstStyle/>
          <a:p>
            <a:r>
              <a:rPr lang="ru-RU" b="1" dirty="0"/>
              <a:t>В I периоде</a:t>
            </a:r>
            <a:r>
              <a:rPr lang="ru-RU" dirty="0"/>
              <a:t>, соответствующем </a:t>
            </a:r>
            <a:r>
              <a:rPr lang="ru-RU" b="1" dirty="0">
                <a:solidFill>
                  <a:srgbClr val="7030A0"/>
                </a:solidFill>
              </a:rPr>
              <a:t>острой и </a:t>
            </a:r>
            <a:r>
              <a:rPr lang="ru-RU" b="1" dirty="0" err="1">
                <a:solidFill>
                  <a:srgbClr val="7030A0"/>
                </a:solidFill>
              </a:rPr>
              <a:t>подострой</a:t>
            </a:r>
            <a:r>
              <a:rPr lang="ru-RU" b="1" dirty="0">
                <a:solidFill>
                  <a:srgbClr val="7030A0"/>
                </a:solidFill>
              </a:rPr>
              <a:t> фазам заболевания</a:t>
            </a:r>
            <a:r>
              <a:rPr lang="ru-RU" dirty="0"/>
              <a:t>, лечебная гимнастика </a:t>
            </a:r>
            <a:r>
              <a:rPr lang="ru-RU" dirty="0" smtClean="0"/>
              <a:t>проводится:</a:t>
            </a:r>
          </a:p>
          <a:p>
            <a:r>
              <a:rPr lang="ru-RU" dirty="0" smtClean="0"/>
              <a:t>в </a:t>
            </a:r>
            <a:r>
              <a:rPr lang="ru-RU" dirty="0"/>
              <a:t>положении лежа на спине и сидя либо за 2 ч до еды, либо через 1,5—2 ч после еды. </a:t>
            </a:r>
            <a:endParaRPr lang="ru-RU" dirty="0" smtClean="0"/>
          </a:p>
          <a:p>
            <a:r>
              <a:rPr lang="ru-RU" b="1" dirty="0" smtClean="0">
                <a:solidFill>
                  <a:srgbClr val="7030A0"/>
                </a:solidFill>
              </a:rPr>
              <a:t>В </a:t>
            </a:r>
            <a:r>
              <a:rPr lang="ru-RU" b="1" dirty="0">
                <a:solidFill>
                  <a:srgbClr val="7030A0"/>
                </a:solidFill>
              </a:rPr>
              <a:t>период ремиссии </a:t>
            </a:r>
            <a:r>
              <a:rPr lang="ru-RU" dirty="0"/>
              <a:t>допускается выполнение упражнений для повышения внутрибрюшного давления в исходном положении лежа на животе. </a:t>
            </a:r>
            <a:endParaRPr lang="ru-RU" dirty="0" smtClean="0"/>
          </a:p>
          <a:p>
            <a:r>
              <a:rPr lang="ru-RU" dirty="0" smtClean="0">
                <a:solidFill>
                  <a:srgbClr val="C00000"/>
                </a:solidFill>
              </a:rPr>
              <a:t>В </a:t>
            </a:r>
            <a:r>
              <a:rPr lang="ru-RU" dirty="0">
                <a:solidFill>
                  <a:srgbClr val="C00000"/>
                </a:solidFill>
              </a:rPr>
              <a:t>сочетании с лечебной гимнастикой рекомендуется проводить </a:t>
            </a:r>
            <a:r>
              <a:rPr lang="ru-RU" b="1" dirty="0">
                <a:solidFill>
                  <a:srgbClr val="C00000"/>
                </a:solidFill>
              </a:rPr>
              <a:t>массаж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/>
              <a:t>передней брюшной стенки.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При </a:t>
            </a:r>
            <a:r>
              <a:rPr lang="ru-RU" b="1" dirty="0" err="1">
                <a:solidFill>
                  <a:srgbClr val="C00000"/>
                </a:solidFill>
              </a:rPr>
              <a:t>гиперацидном</a:t>
            </a:r>
            <a:r>
              <a:rPr lang="ru-RU" b="1" dirty="0">
                <a:solidFill>
                  <a:srgbClr val="C00000"/>
                </a:solidFill>
              </a:rPr>
              <a:t> гастрите </a:t>
            </a:r>
            <a:r>
              <a:rPr lang="ru-RU" dirty="0"/>
              <a:t>лечебную физическую культуру </a:t>
            </a:r>
            <a:r>
              <a:rPr lang="ru-RU" dirty="0">
                <a:solidFill>
                  <a:srgbClr val="FF0000"/>
                </a:solidFill>
              </a:rPr>
              <a:t>проводят </a:t>
            </a:r>
            <a:r>
              <a:rPr lang="ru-RU" b="1" dirty="0">
                <a:solidFill>
                  <a:srgbClr val="FF0000"/>
                </a:solidFill>
              </a:rPr>
              <a:t>перед приемом пищи</a:t>
            </a:r>
            <a:r>
              <a:rPr lang="ru-RU" dirty="0">
                <a:solidFill>
                  <a:srgbClr val="FF0000"/>
                </a:solidFill>
              </a:rPr>
              <a:t> с возрастающей нагрузкой</a:t>
            </a:r>
            <a:r>
              <a:rPr lang="ru-RU" dirty="0"/>
              <a:t>, если больной достаточно физически подготовлен. </a:t>
            </a:r>
            <a:endParaRPr lang="ru-RU" dirty="0" smtClean="0"/>
          </a:p>
          <a:p>
            <a:r>
              <a:rPr lang="ru-RU" b="1" dirty="0" smtClean="0"/>
              <a:t>Рекомендуются упражнения: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для </a:t>
            </a:r>
            <a:r>
              <a:rPr lang="ru-RU" dirty="0">
                <a:solidFill>
                  <a:srgbClr val="7030A0"/>
                </a:solidFill>
              </a:rPr>
              <a:t>средних и крупных мышечных групп с большим числом повторений,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маховые </a:t>
            </a:r>
            <a:r>
              <a:rPr lang="ru-RU" dirty="0">
                <a:solidFill>
                  <a:srgbClr val="7030A0"/>
                </a:solidFill>
              </a:rPr>
              <a:t>движения,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упражнения </a:t>
            </a:r>
            <a:r>
              <a:rPr lang="ru-RU" dirty="0">
                <a:solidFill>
                  <a:srgbClr val="7030A0"/>
                </a:solidFill>
              </a:rPr>
              <a:t>со снарядами.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643998" cy="6357982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Во II периоде </a:t>
            </a:r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кроме </a:t>
            </a:r>
            <a:r>
              <a:rPr lang="ru-RU" dirty="0"/>
              <a:t>общеукрепляющих упражнений в занятия включаются </a:t>
            </a:r>
            <a:r>
              <a:rPr lang="ru-RU" b="1" dirty="0"/>
              <a:t>специальные </a:t>
            </a:r>
            <a:r>
              <a:rPr lang="ru-RU" dirty="0" smtClean="0"/>
              <a:t>упражнения: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с </a:t>
            </a:r>
            <a:r>
              <a:rPr lang="ru-RU" dirty="0">
                <a:solidFill>
                  <a:srgbClr val="7030A0"/>
                </a:solidFill>
              </a:rPr>
              <a:t>акцентом на диафрагмальном дыхании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и </a:t>
            </a:r>
            <a:r>
              <a:rPr lang="ru-RU" dirty="0">
                <a:solidFill>
                  <a:srgbClr val="7030A0"/>
                </a:solidFill>
              </a:rPr>
              <a:t>расслаблении. 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dirty="0" smtClean="0">
                <a:solidFill>
                  <a:srgbClr val="00B0F0"/>
                </a:solidFill>
              </a:rPr>
              <a:t>Хороший </a:t>
            </a:r>
            <a:r>
              <a:rPr lang="ru-RU" dirty="0">
                <a:solidFill>
                  <a:srgbClr val="00B0F0"/>
                </a:solidFill>
              </a:rPr>
              <a:t>эффект в расслаблении мышц желудка дает сегментарный </a:t>
            </a:r>
            <a:r>
              <a:rPr lang="ru-RU" b="1" dirty="0">
                <a:solidFill>
                  <a:srgbClr val="00B0F0"/>
                </a:solidFill>
              </a:rPr>
              <a:t>массаж.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929718" cy="6500834"/>
          </a:xfrm>
        </p:spPr>
        <p:txBody>
          <a:bodyPr>
            <a:normAutofit/>
          </a:bodyPr>
          <a:lstStyle/>
          <a:p>
            <a:r>
              <a:rPr lang="ru-RU" b="1" dirty="0"/>
              <a:t>В III периоде </a:t>
            </a:r>
            <a:r>
              <a:rPr lang="ru-RU" dirty="0">
                <a:solidFill>
                  <a:srgbClr val="7030A0"/>
                </a:solidFill>
              </a:rPr>
              <a:t>и в санаторно-курортных условиях </a:t>
            </a:r>
            <a:r>
              <a:rPr lang="ru-RU" dirty="0">
                <a:solidFill>
                  <a:srgbClr val="FF0000"/>
                </a:solidFill>
              </a:rPr>
              <a:t>средства</a:t>
            </a:r>
            <a:r>
              <a:rPr lang="ru-RU" dirty="0"/>
              <a:t> лечебной физической культуры </a:t>
            </a:r>
            <a:r>
              <a:rPr lang="ru-RU" dirty="0">
                <a:solidFill>
                  <a:srgbClr val="FF0000"/>
                </a:solidFill>
              </a:rPr>
              <a:t>расширяются: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используются </a:t>
            </a:r>
            <a:r>
              <a:rPr lang="ru-RU" dirty="0"/>
              <a:t>пешеходные прогулки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/>
              <a:t>подвижные и спортивные игры, </a:t>
            </a:r>
            <a:endParaRPr lang="ru-RU" dirty="0" smtClean="0"/>
          </a:p>
          <a:p>
            <a:r>
              <a:rPr lang="ru-RU" dirty="0" smtClean="0"/>
              <a:t>прогулки </a:t>
            </a:r>
            <a:r>
              <a:rPr lang="ru-RU" dirty="0"/>
              <a:t>на лыжах, </a:t>
            </a:r>
            <a:endParaRPr lang="ru-RU" dirty="0" smtClean="0"/>
          </a:p>
          <a:p>
            <a:r>
              <a:rPr lang="ru-RU" dirty="0" smtClean="0"/>
              <a:t>катание </a:t>
            </a:r>
            <a:r>
              <a:rPr lang="ru-RU" dirty="0"/>
              <a:t>на коньках, </a:t>
            </a:r>
            <a:endParaRPr lang="ru-RU" dirty="0" smtClean="0"/>
          </a:p>
          <a:p>
            <a:r>
              <a:rPr lang="ru-RU" dirty="0" smtClean="0"/>
              <a:t>плавание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Лечебную </a:t>
            </a:r>
            <a:r>
              <a:rPr lang="ru-RU" dirty="0"/>
              <a:t>гимнастику </a:t>
            </a:r>
            <a:r>
              <a:rPr lang="ru-RU" dirty="0">
                <a:solidFill>
                  <a:srgbClr val="FF0000"/>
                </a:solidFill>
              </a:rPr>
              <a:t>проводят между приемом минеральной воды и обедом</a:t>
            </a:r>
            <a:r>
              <a:rPr lang="ru-RU" dirty="0"/>
              <a:t>, </a:t>
            </a:r>
            <a:r>
              <a:rPr lang="ru-RU" dirty="0">
                <a:solidFill>
                  <a:srgbClr val="0070C0"/>
                </a:solidFill>
              </a:rPr>
              <a:t>так как минеральная вода тормозит секрецию желудка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Язвенная болезнь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Занятия лечебной физической культурой </a:t>
            </a:r>
            <a:r>
              <a:rPr lang="ru-RU" b="1" dirty="0"/>
              <a:t>начинают на постельном  режиме</a:t>
            </a:r>
            <a:r>
              <a:rPr lang="ru-RU" dirty="0"/>
              <a:t>  </a:t>
            </a:r>
            <a:r>
              <a:rPr lang="ru-RU" dirty="0">
                <a:solidFill>
                  <a:srgbClr val="FF0000"/>
                </a:solidFill>
              </a:rPr>
              <a:t>при отсутствии противопоказаний </a:t>
            </a:r>
            <a:r>
              <a:rPr lang="ru-RU" dirty="0"/>
              <a:t>(сильные боли, язвенное кровотечение). </a:t>
            </a:r>
            <a:endParaRPr lang="ru-RU" dirty="0" smtClean="0"/>
          </a:p>
          <a:p>
            <a:r>
              <a:rPr lang="ru-RU" dirty="0" smtClean="0"/>
              <a:t>Обычно </a:t>
            </a:r>
            <a:r>
              <a:rPr lang="ru-RU" dirty="0"/>
              <a:t>это совпадает со 2—4 днем после госпитализации.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357982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 I периоде занятий</a:t>
            </a:r>
            <a:r>
              <a:rPr lang="ru-RU" dirty="0"/>
              <a:t>, </a:t>
            </a:r>
            <a:r>
              <a:rPr lang="ru-RU" b="1" dirty="0"/>
              <a:t>длящемся около двух недель</a:t>
            </a:r>
            <a:r>
              <a:rPr lang="ru-RU" dirty="0"/>
              <a:t>, </a:t>
            </a:r>
            <a:r>
              <a:rPr lang="ru-RU" b="1" dirty="0">
                <a:solidFill>
                  <a:srgbClr val="0070C0"/>
                </a:solidFill>
              </a:rPr>
              <a:t>показаны дыхательные упражнения</a:t>
            </a:r>
            <a:r>
              <a:rPr lang="ru-RU" dirty="0"/>
              <a:t>, </a:t>
            </a:r>
            <a:r>
              <a:rPr lang="ru-RU" dirty="0">
                <a:solidFill>
                  <a:srgbClr val="7030A0"/>
                </a:solidFill>
              </a:rPr>
              <a:t>особенно статического характера, </a:t>
            </a:r>
            <a:r>
              <a:rPr lang="ru-RU" b="1" dirty="0">
                <a:solidFill>
                  <a:srgbClr val="7030A0"/>
                </a:solidFill>
              </a:rPr>
              <a:t>способствующие </a:t>
            </a:r>
            <a:r>
              <a:rPr lang="ru-RU" dirty="0">
                <a:solidFill>
                  <a:srgbClr val="7030A0"/>
                </a:solidFill>
              </a:rPr>
              <a:t>усилению процессов торможения в коре большого мозга. 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b="1" dirty="0" smtClean="0"/>
              <a:t>Выполняемые </a:t>
            </a:r>
            <a:r>
              <a:rPr lang="ru-RU" b="1" dirty="0"/>
              <a:t>в исходном положении </a:t>
            </a:r>
            <a:r>
              <a:rPr lang="ru-RU" dirty="0">
                <a:solidFill>
                  <a:srgbClr val="FF0000"/>
                </a:solidFill>
              </a:rPr>
              <a:t>лежа на спине</a:t>
            </a:r>
            <a:r>
              <a:rPr lang="ru-RU" dirty="0"/>
              <a:t> с подсчетом про себя на вдохе и выдохе, при расслабленном состоянии всех мышечных групп, эти упражнения приводят больного в дремотное состояние, способствуют уменьшению болей, устранению </a:t>
            </a:r>
            <a:r>
              <a:rPr lang="ru-RU" dirty="0" err="1"/>
              <a:t>диспептических</a:t>
            </a:r>
            <a:r>
              <a:rPr lang="ru-RU" dirty="0"/>
              <a:t> расстройств, нормализации сна. </a:t>
            </a:r>
            <a:endParaRPr lang="ru-RU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715436" cy="6286544"/>
          </a:xfrm>
        </p:spPr>
        <p:txBody>
          <a:bodyPr>
            <a:normAutofit/>
          </a:bodyPr>
          <a:lstStyle/>
          <a:p>
            <a:r>
              <a:rPr lang="ru-RU" dirty="0" smtClean="0"/>
              <a:t>Кроме того, </a:t>
            </a:r>
            <a:r>
              <a:rPr lang="ru-RU" dirty="0" smtClean="0">
                <a:solidFill>
                  <a:srgbClr val="FF0000"/>
                </a:solidFill>
              </a:rPr>
              <a:t>используются простые гимнастические упражнения </a:t>
            </a:r>
            <a:r>
              <a:rPr lang="ru-RU" dirty="0" smtClean="0"/>
              <a:t>для малых и средних мышечных групп </a:t>
            </a:r>
            <a:r>
              <a:rPr lang="ru-RU" b="1" dirty="0" smtClean="0">
                <a:solidFill>
                  <a:srgbClr val="0070C0"/>
                </a:solidFill>
              </a:rPr>
              <a:t>с небольшим </a:t>
            </a:r>
            <a:r>
              <a:rPr lang="ru-RU" dirty="0" smtClean="0">
                <a:solidFill>
                  <a:srgbClr val="0070C0"/>
                </a:solidFill>
              </a:rPr>
              <a:t>числом повторений </a:t>
            </a:r>
            <a:r>
              <a:rPr lang="ru-RU" b="1" dirty="0" smtClean="0">
                <a:solidFill>
                  <a:srgbClr val="0070C0"/>
                </a:solidFill>
              </a:rPr>
              <a:t>в сочетании </a:t>
            </a:r>
            <a:r>
              <a:rPr lang="ru-RU" dirty="0" smtClean="0">
                <a:solidFill>
                  <a:srgbClr val="0070C0"/>
                </a:solidFill>
              </a:rPr>
              <a:t>с дыхательными упражнениями и упражнениями в расслаблении.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В I периоде противопоказаны упражнения</a:t>
            </a:r>
            <a:r>
              <a:rPr lang="ru-RU" dirty="0" smtClean="0"/>
              <a:t>, способствующие повышению внутрибрюшного давления. </a:t>
            </a:r>
          </a:p>
          <a:p>
            <a:r>
              <a:rPr lang="ru-RU" b="1" dirty="0" smtClean="0"/>
              <a:t>Продолжительность занятий </a:t>
            </a:r>
            <a:r>
              <a:rPr lang="ru-RU" dirty="0" smtClean="0"/>
              <a:t>в I периоде 12—15 мин, </a:t>
            </a:r>
            <a:r>
              <a:rPr lang="ru-RU" b="1" dirty="0" smtClean="0"/>
              <a:t>темп</a:t>
            </a:r>
            <a:r>
              <a:rPr lang="ru-RU" dirty="0" smtClean="0"/>
              <a:t> выполнения упражнений медленный, </a:t>
            </a:r>
            <a:r>
              <a:rPr lang="ru-RU" b="1" dirty="0" smtClean="0"/>
              <a:t>интенсивность</a:t>
            </a:r>
            <a:r>
              <a:rPr lang="ru-RU" dirty="0" smtClean="0"/>
              <a:t> малая.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II период занятий </a:t>
            </a:r>
            <a:r>
              <a:rPr lang="ru-RU" dirty="0"/>
              <a:t>начинается при значительном улучшении состояния больного и </a:t>
            </a:r>
            <a:r>
              <a:rPr lang="ru-RU" b="1" dirty="0"/>
              <a:t>переводе его на палатный режим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b="1" dirty="0" smtClean="0"/>
              <a:t>Рекомендуется: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dirty="0">
                <a:solidFill>
                  <a:srgbClr val="7030A0"/>
                </a:solidFill>
              </a:rPr>
              <a:t>утренняя гигиеническая гимнастика,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лечебная </a:t>
            </a:r>
            <a:r>
              <a:rPr lang="ru-RU" dirty="0">
                <a:solidFill>
                  <a:srgbClr val="7030A0"/>
                </a:solidFill>
              </a:rPr>
              <a:t>гимнастика,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массаж </a:t>
            </a:r>
            <a:r>
              <a:rPr lang="ru-RU" dirty="0">
                <a:solidFill>
                  <a:srgbClr val="7030A0"/>
                </a:solidFill>
              </a:rPr>
              <a:t>брюшной стенки.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Упражнения </a:t>
            </a:r>
            <a:r>
              <a:rPr lang="ru-RU" dirty="0">
                <a:solidFill>
                  <a:srgbClr val="7030A0"/>
                </a:solidFill>
              </a:rPr>
              <a:t>выполняются </a:t>
            </a:r>
            <a:r>
              <a:rPr lang="ru-RU" b="1" dirty="0">
                <a:solidFill>
                  <a:srgbClr val="7030A0"/>
                </a:solidFill>
              </a:rPr>
              <a:t>в исходных положениях</a:t>
            </a:r>
            <a:r>
              <a:rPr lang="ru-RU" dirty="0">
                <a:solidFill>
                  <a:srgbClr val="7030A0"/>
                </a:solidFill>
              </a:rPr>
              <a:t> лежа, сидя, в упоре на коленях, стоя </a:t>
            </a:r>
            <a:r>
              <a:rPr lang="ru-RU" b="1" dirty="0">
                <a:solidFill>
                  <a:srgbClr val="7030A0"/>
                </a:solidFill>
              </a:rPr>
              <a:t>с постепенно возрастающим усилием </a:t>
            </a:r>
            <a:r>
              <a:rPr lang="ru-RU" dirty="0">
                <a:solidFill>
                  <a:srgbClr val="7030A0"/>
                </a:solidFill>
              </a:rPr>
              <a:t>для всех мышечных групп, </a:t>
            </a:r>
            <a:r>
              <a:rPr lang="ru-RU" dirty="0">
                <a:solidFill>
                  <a:srgbClr val="FF0000"/>
                </a:solidFill>
              </a:rPr>
              <a:t>исключая мышцы брюшного пресса. 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929718" cy="657227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Заболевания </a:t>
            </a:r>
            <a:r>
              <a:rPr lang="ru-RU" dirty="0"/>
              <a:t>органов пищеварения, в свою очередь, </a:t>
            </a:r>
            <a:r>
              <a:rPr lang="ru-RU" dirty="0">
                <a:solidFill>
                  <a:srgbClr val="FF0000"/>
                </a:solidFill>
              </a:rPr>
              <a:t>могут отражаться на функциональном состоянии ЦНС и быть причиной нарушений обмена веществ.</a:t>
            </a:r>
          </a:p>
          <a:p>
            <a:r>
              <a:rPr lang="ru-RU" dirty="0"/>
              <a:t>При заболеваниях </a:t>
            </a:r>
            <a:r>
              <a:rPr lang="ru-RU" dirty="0">
                <a:hlinkClick r:id="rId2"/>
              </a:rPr>
              <a:t>пищеварительной системы</a:t>
            </a:r>
            <a:r>
              <a:rPr lang="ru-RU" dirty="0"/>
              <a:t> могут наступать </a:t>
            </a:r>
            <a:r>
              <a:rPr lang="ru-RU" b="1" dirty="0"/>
              <a:t>нарушения</a:t>
            </a:r>
            <a:r>
              <a:rPr lang="ru-RU" dirty="0"/>
              <a:t>, которые </a:t>
            </a:r>
            <a:r>
              <a:rPr lang="ru-RU" dirty="0" smtClean="0"/>
              <a:t>проявляются: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dirty="0">
                <a:solidFill>
                  <a:srgbClr val="7030A0"/>
                </a:solidFill>
              </a:rPr>
              <a:t>в ослаблении или извращении секреторной функции пищеварительных желез;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в </a:t>
            </a:r>
            <a:r>
              <a:rPr lang="ru-RU" dirty="0">
                <a:solidFill>
                  <a:srgbClr val="7030A0"/>
                </a:solidFill>
              </a:rPr>
              <a:t>расстройстве моторной функции, обеспечивающей продвижение пищи по пищеварительному каналу</a:t>
            </a:r>
            <a:r>
              <a:rPr lang="ru-RU" dirty="0" smtClean="0">
                <a:solidFill>
                  <a:srgbClr val="7030A0"/>
                </a:solidFill>
              </a:rPr>
              <a:t>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>
                <a:solidFill>
                  <a:srgbClr val="7030A0"/>
                </a:solidFill>
              </a:rPr>
              <a:t>в ухудшении всасывания пищи;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в </a:t>
            </a:r>
            <a:r>
              <a:rPr lang="ru-RU" dirty="0" err="1">
                <a:solidFill>
                  <a:srgbClr val="7030A0"/>
                </a:solidFill>
              </a:rPr>
              <a:t>диспептических</a:t>
            </a:r>
            <a:r>
              <a:rPr lang="ru-RU" dirty="0">
                <a:solidFill>
                  <a:srgbClr val="7030A0"/>
                </a:solidFill>
              </a:rPr>
              <a:t> расстройствах. </a:t>
            </a:r>
            <a:endParaRPr lang="ru-RU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2"/>
            <a:ext cx="9144000" cy="6715148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Наиболее приемлемым </a:t>
            </a:r>
            <a:r>
              <a:rPr lang="ru-RU" dirty="0" smtClean="0"/>
              <a:t>является </a:t>
            </a:r>
            <a:r>
              <a:rPr lang="ru-RU" dirty="0" smtClean="0">
                <a:solidFill>
                  <a:srgbClr val="FF0000"/>
                </a:solidFill>
              </a:rPr>
              <a:t>исходное положение лежа на спине: 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оно позволяет увеличивать подвижность диафрагмы, оказывает щадящее влияние на мышцы живота и способствует улучшению кровообращения в брюшной полости. </a:t>
            </a:r>
          </a:p>
          <a:p>
            <a:r>
              <a:rPr lang="ru-RU" dirty="0" smtClean="0"/>
              <a:t>Упражнения для мышц </a:t>
            </a:r>
            <a:r>
              <a:rPr lang="ru-RU" b="1" dirty="0" smtClean="0"/>
              <a:t>брюшного пресса </a:t>
            </a:r>
            <a:r>
              <a:rPr lang="ru-RU" dirty="0" smtClean="0"/>
              <a:t>выполняют без </a:t>
            </a:r>
            <a:r>
              <a:rPr lang="ru-RU" dirty="0" err="1" smtClean="0"/>
              <a:t>натуживания</a:t>
            </a:r>
            <a:r>
              <a:rPr lang="ru-RU" dirty="0" smtClean="0"/>
              <a:t>, с небольшим числом повторений. </a:t>
            </a:r>
          </a:p>
          <a:p>
            <a:r>
              <a:rPr lang="ru-RU" b="1" dirty="0" smtClean="0"/>
              <a:t>Диафрагмальное дыхание</a:t>
            </a:r>
            <a:r>
              <a:rPr lang="ru-RU" dirty="0" smtClean="0"/>
              <a:t>.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Средняя продолжительность </a:t>
            </a:r>
            <a:r>
              <a:rPr lang="ru-RU" dirty="0" smtClean="0"/>
              <a:t>занятия при палатном режиме составляет 15—20 мин. 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Темп выполнения </a:t>
            </a:r>
            <a:r>
              <a:rPr lang="ru-RU" dirty="0" smtClean="0"/>
              <a:t>упражнений медленный, интенсивность малая. </a:t>
            </a:r>
          </a:p>
          <a:p>
            <a:r>
              <a:rPr lang="ru-RU" dirty="0" smtClean="0"/>
              <a:t>Лечебная гимнастика </a:t>
            </a:r>
            <a:r>
              <a:rPr lang="ru-RU" b="1" dirty="0" smtClean="0"/>
              <a:t>проводится</a:t>
            </a:r>
            <a:r>
              <a:rPr lang="ru-RU" dirty="0" smtClean="0"/>
              <a:t> 1—2 раза в день.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929718" cy="671514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 фазе неполной и полной ремиссии </a:t>
            </a:r>
            <a:r>
              <a:rPr lang="ru-RU" dirty="0"/>
              <a:t>при отсутствии жалоб и общем хорошем состоянии больного назначается свободный режим </a:t>
            </a:r>
            <a:r>
              <a:rPr lang="ru-RU" b="1" dirty="0">
                <a:solidFill>
                  <a:srgbClr val="FF0000"/>
                </a:solidFill>
              </a:rPr>
              <a:t>(III период занятий). 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/>
              <a:t>Используются упражнения: </a:t>
            </a:r>
          </a:p>
          <a:p>
            <a:r>
              <a:rPr lang="ru-RU" dirty="0" smtClean="0"/>
              <a:t>для </a:t>
            </a:r>
            <a:r>
              <a:rPr lang="ru-RU" dirty="0">
                <a:solidFill>
                  <a:srgbClr val="0070C0"/>
                </a:solidFill>
              </a:rPr>
              <a:t>всех мышечных групп </a:t>
            </a:r>
            <a:r>
              <a:rPr lang="ru-RU" dirty="0"/>
              <a:t>с ограничением нагрузки на мышцы брюшной стенки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/>
              <a:t>упражнения </a:t>
            </a:r>
            <a:r>
              <a:rPr lang="ru-RU" dirty="0">
                <a:solidFill>
                  <a:srgbClr val="0070C0"/>
                </a:solidFill>
              </a:rPr>
              <a:t>со снарядами </a:t>
            </a:r>
            <a:r>
              <a:rPr lang="ru-RU" dirty="0"/>
              <a:t>(весом до 1,5—2 кг), </a:t>
            </a:r>
            <a:endParaRPr lang="ru-RU" dirty="0" smtClean="0"/>
          </a:p>
          <a:p>
            <a:r>
              <a:rPr lang="ru-RU" dirty="0" smtClean="0">
                <a:solidFill>
                  <a:srgbClr val="0070C0"/>
                </a:solidFill>
              </a:rPr>
              <a:t>на </a:t>
            </a:r>
            <a:r>
              <a:rPr lang="ru-RU" dirty="0">
                <a:solidFill>
                  <a:srgbClr val="0070C0"/>
                </a:solidFill>
              </a:rPr>
              <a:t>координацию, 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спортивные </a:t>
            </a:r>
            <a:r>
              <a:rPr lang="ru-RU" dirty="0">
                <a:solidFill>
                  <a:srgbClr val="0070C0"/>
                </a:solidFill>
              </a:rPr>
              <a:t>игры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b="1" dirty="0" smtClean="0"/>
              <a:t>Плотность </a:t>
            </a:r>
            <a:r>
              <a:rPr lang="ru-RU" dirty="0"/>
              <a:t>занятий средняя</a:t>
            </a:r>
            <a:r>
              <a:rPr lang="ru-RU" dirty="0" smtClean="0"/>
              <a:t>,</a:t>
            </a:r>
          </a:p>
          <a:p>
            <a:r>
              <a:rPr lang="ru-RU" b="1" dirty="0" smtClean="0"/>
              <a:t>продолжительность</a:t>
            </a:r>
            <a:r>
              <a:rPr lang="ru-RU" dirty="0" smtClean="0"/>
              <a:t> </a:t>
            </a:r>
            <a:r>
              <a:rPr lang="ru-RU" dirty="0"/>
              <a:t>до 30 мин.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28654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 санаторно-курортных условиях: 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7030A0"/>
                </a:solidFill>
              </a:rPr>
              <a:t>объем и интенсивность </a:t>
            </a:r>
            <a:r>
              <a:rPr lang="ru-RU" dirty="0" smtClean="0">
                <a:solidFill>
                  <a:srgbClr val="7030A0"/>
                </a:solidFill>
              </a:rPr>
              <a:t>занятий лечебной физической культурой увеличиваются; 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7030A0"/>
                </a:solidFill>
              </a:rPr>
              <a:t>продолжительность </a:t>
            </a:r>
            <a:r>
              <a:rPr lang="ru-RU" dirty="0" smtClean="0">
                <a:solidFill>
                  <a:srgbClr val="7030A0"/>
                </a:solidFill>
              </a:rPr>
              <a:t>занятий подвижными играми допускается до 30 мин;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широко </a:t>
            </a:r>
            <a:r>
              <a:rPr lang="ru-RU" b="1" dirty="0" smtClean="0">
                <a:solidFill>
                  <a:srgbClr val="7030A0"/>
                </a:solidFill>
              </a:rPr>
              <a:t>используются: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>
                <a:solidFill>
                  <a:srgbClr val="00B0F0"/>
                </a:solidFill>
              </a:rPr>
              <a:t>терренкур, 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>
                <a:solidFill>
                  <a:srgbClr val="00B0F0"/>
                </a:solidFill>
              </a:rPr>
              <a:t>прогулки, 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>
                <a:solidFill>
                  <a:srgbClr val="00B0F0"/>
                </a:solidFill>
              </a:rPr>
              <a:t>игра в волейбол, 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>
                <a:solidFill>
                  <a:srgbClr val="00B0F0"/>
                </a:solidFill>
              </a:rPr>
              <a:t>катание на лыжах и коньках, </a:t>
            </a:r>
          </a:p>
          <a:p>
            <a:pPr lvl="1">
              <a:buFont typeface="Wingdings" pitchFamily="2" charset="2"/>
              <a:buChar char="Ø"/>
            </a:pPr>
            <a:r>
              <a:rPr lang="ru-RU" dirty="0" smtClean="0">
                <a:solidFill>
                  <a:srgbClr val="00B0F0"/>
                </a:solidFill>
              </a:rPr>
              <a:t>плавание.</a:t>
            </a:r>
            <a:endParaRPr lang="ru-RU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Заболевания кишечника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643998" cy="542928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Среди </a:t>
            </a:r>
            <a:r>
              <a:rPr lang="ru-RU" dirty="0">
                <a:solidFill>
                  <a:srgbClr val="0070C0"/>
                </a:solidFill>
              </a:rPr>
              <a:t>заболеваний кишечника чаще всего </a:t>
            </a:r>
            <a:r>
              <a:rPr lang="ru-RU" dirty="0" smtClean="0">
                <a:solidFill>
                  <a:srgbClr val="0070C0"/>
                </a:solidFill>
              </a:rPr>
              <a:t>встречаются:</a:t>
            </a:r>
          </a:p>
          <a:p>
            <a:r>
              <a:rPr lang="ru-RU" dirty="0" smtClean="0"/>
              <a:t> </a:t>
            </a:r>
            <a:r>
              <a:rPr lang="ru-RU" b="1" dirty="0"/>
              <a:t>колит</a:t>
            </a:r>
            <a:r>
              <a:rPr lang="ru-RU" dirty="0"/>
              <a:t> — воспаление  слизистой оболочки  толстого кишечника, </a:t>
            </a:r>
            <a:endParaRPr lang="ru-RU" dirty="0" smtClean="0"/>
          </a:p>
          <a:p>
            <a:r>
              <a:rPr lang="ru-RU" b="1" dirty="0" smtClean="0"/>
              <a:t>энтерит</a:t>
            </a:r>
            <a:r>
              <a:rPr lang="ru-RU" dirty="0" smtClean="0"/>
              <a:t> </a:t>
            </a:r>
            <a:r>
              <a:rPr lang="ru-RU" dirty="0"/>
              <a:t>— воспаление слизистой оболочки тонкого кишечника </a:t>
            </a:r>
            <a:endParaRPr lang="ru-RU" dirty="0" smtClean="0"/>
          </a:p>
          <a:p>
            <a:r>
              <a:rPr lang="ru-RU" b="1" dirty="0" smtClean="0"/>
              <a:t>энтероколит</a:t>
            </a:r>
            <a:r>
              <a:rPr lang="ru-RU" dirty="0" smtClean="0"/>
              <a:t>—воспаление </a:t>
            </a:r>
            <a:r>
              <a:rPr lang="ru-RU" dirty="0"/>
              <a:t>слизистой оболочки всего кишечника.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-142900"/>
            <a:ext cx="9144000" cy="7358114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Важную роль в успехе </a:t>
            </a:r>
            <a:r>
              <a:rPr lang="ru-RU" dirty="0"/>
              <a:t>лечения физическими упражнениями </a:t>
            </a:r>
            <a:r>
              <a:rPr lang="ru-RU" b="1" dirty="0"/>
              <a:t>играет правильный выбор исходных положений</a:t>
            </a:r>
            <a:r>
              <a:rPr lang="ru-RU" dirty="0"/>
              <a:t> — </a:t>
            </a:r>
            <a:r>
              <a:rPr lang="ru-RU" b="1" dirty="0">
                <a:solidFill>
                  <a:srgbClr val="0070C0"/>
                </a:solidFill>
              </a:rPr>
              <a:t>в зависимости от периода занятий и двигательного режима. </a:t>
            </a:r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Так</a:t>
            </a:r>
            <a:r>
              <a:rPr lang="ru-RU" b="1" dirty="0">
                <a:solidFill>
                  <a:srgbClr val="FF0000"/>
                </a:solidFill>
              </a:rPr>
              <a:t>, при спастическом колите </a:t>
            </a:r>
            <a:r>
              <a:rPr lang="ru-RU" dirty="0"/>
              <a:t>на постельном режиме (</a:t>
            </a:r>
            <a:r>
              <a:rPr lang="ru-RU" b="1" dirty="0"/>
              <a:t>I период занятий</a:t>
            </a:r>
            <a:r>
              <a:rPr lang="ru-RU" dirty="0"/>
              <a:t>) </a:t>
            </a:r>
            <a:r>
              <a:rPr lang="ru-RU" b="1" u="sng" dirty="0">
                <a:solidFill>
                  <a:srgbClr val="0070C0"/>
                </a:solidFill>
              </a:rPr>
              <a:t>применяются положения </a:t>
            </a:r>
            <a:r>
              <a:rPr lang="ru-RU" dirty="0">
                <a:solidFill>
                  <a:srgbClr val="0070C0"/>
                </a:solidFill>
              </a:rPr>
              <a:t>лежа на спине с согнутыми в коленных суставах ногами, а также стоя на коленях, на четвереньках. 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Такие </a:t>
            </a:r>
            <a:r>
              <a:rPr lang="ru-RU" dirty="0"/>
              <a:t>положения </a:t>
            </a:r>
            <a:r>
              <a:rPr lang="ru-RU" dirty="0">
                <a:solidFill>
                  <a:srgbClr val="C00000"/>
                </a:solidFill>
              </a:rPr>
              <a:t>способствуют расслаблению мышц передней брюшной стенки и благотворно влияют на внутрикишечное давление.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Физические </a:t>
            </a:r>
            <a:r>
              <a:rPr lang="ru-RU" b="1" dirty="0"/>
              <a:t>упражнения</a:t>
            </a:r>
            <a:r>
              <a:rPr lang="ru-RU" dirty="0"/>
              <a:t> в исходном положении </a:t>
            </a:r>
            <a:r>
              <a:rPr lang="ru-RU" b="1" dirty="0">
                <a:solidFill>
                  <a:srgbClr val="FF0000"/>
                </a:solidFill>
              </a:rPr>
              <a:t>стоя</a:t>
            </a:r>
            <a:r>
              <a:rPr lang="ru-RU" dirty="0"/>
              <a:t> </a:t>
            </a:r>
            <a:r>
              <a:rPr lang="ru-RU" b="1" u="sng" dirty="0">
                <a:solidFill>
                  <a:srgbClr val="FF0000"/>
                </a:solidFill>
              </a:rPr>
              <a:t>противопоказаны</a:t>
            </a:r>
            <a:r>
              <a:rPr lang="ru-RU" dirty="0"/>
              <a:t>, так как нагрузка в таком случае способствует повышению тонуса кишечной мускулатуры. </a:t>
            </a:r>
            <a:endParaRPr lang="ru-RU" dirty="0" smtClean="0"/>
          </a:p>
          <a:p>
            <a:r>
              <a:rPr lang="ru-RU" b="1" u="sng" dirty="0" smtClean="0">
                <a:solidFill>
                  <a:srgbClr val="FF0000"/>
                </a:solidFill>
              </a:rPr>
              <a:t>Противопоказаны</a:t>
            </a:r>
            <a:r>
              <a:rPr lang="ru-RU" dirty="0" smtClean="0"/>
              <a:t> </a:t>
            </a:r>
            <a:r>
              <a:rPr lang="ru-RU" dirty="0"/>
              <a:t>также упражнения в положении </a:t>
            </a:r>
            <a:r>
              <a:rPr lang="ru-RU" dirty="0">
                <a:solidFill>
                  <a:srgbClr val="FF0000"/>
                </a:solidFill>
              </a:rPr>
              <a:t>лежа с подниманием и опусканием прямых ног и другие упражнения для мышц брюшного пресса</a:t>
            </a:r>
            <a:r>
              <a:rPr lang="ru-RU" dirty="0"/>
              <a:t>, поскольку они усиливают спастические явления в кишечнике.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</p:spPr>
        <p:txBody>
          <a:bodyPr>
            <a:normAutofit/>
          </a:bodyPr>
          <a:lstStyle/>
          <a:p>
            <a:r>
              <a:rPr lang="ru-RU" b="1" dirty="0"/>
              <a:t>При улучшении </a:t>
            </a:r>
            <a:r>
              <a:rPr lang="ru-RU" dirty="0"/>
              <a:t>общего состояния больного и затухании болей начинается </a:t>
            </a:r>
            <a:r>
              <a:rPr lang="ru-RU" b="1" dirty="0">
                <a:solidFill>
                  <a:srgbClr val="FF0000"/>
                </a:solidFill>
              </a:rPr>
              <a:t>II период занятий </a:t>
            </a:r>
            <a:r>
              <a:rPr lang="ru-RU" dirty="0"/>
              <a:t>лечебной физической культурой. </a:t>
            </a:r>
            <a:endParaRPr lang="ru-RU" dirty="0" smtClean="0"/>
          </a:p>
          <a:p>
            <a:r>
              <a:rPr lang="ru-RU" dirty="0" err="1" smtClean="0">
                <a:solidFill>
                  <a:srgbClr val="FF0000"/>
                </a:solidFill>
              </a:rPr>
              <a:t>Общеразвивающие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и специальные </a:t>
            </a:r>
            <a:r>
              <a:rPr lang="ru-RU" dirty="0"/>
              <a:t>упражнения </a:t>
            </a:r>
            <a:r>
              <a:rPr lang="ru-RU" dirty="0">
                <a:solidFill>
                  <a:srgbClr val="0070C0"/>
                </a:solidFill>
              </a:rPr>
              <a:t>выполняются в медленном и среднем темпе во всех исходных положениях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b="1" dirty="0" smtClean="0"/>
              <a:t>Акцент </a:t>
            </a:r>
            <a:r>
              <a:rPr lang="ru-RU" b="1" dirty="0"/>
              <a:t>делается </a:t>
            </a:r>
            <a:r>
              <a:rPr lang="ru-RU" dirty="0"/>
              <a:t>на упражнениях в </a:t>
            </a:r>
            <a:r>
              <a:rPr lang="ru-RU" dirty="0">
                <a:solidFill>
                  <a:srgbClr val="0070C0"/>
                </a:solidFill>
              </a:rPr>
              <a:t>расслаблении. 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Эффективно </a:t>
            </a:r>
            <a:r>
              <a:rPr lang="ru-RU" dirty="0"/>
              <a:t>расслабляет мускулатуру кишечника </a:t>
            </a:r>
            <a:r>
              <a:rPr lang="ru-RU" b="1" dirty="0"/>
              <a:t>сегментарный массаж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При атоническом колите </a:t>
            </a:r>
            <a:r>
              <a:rPr lang="ru-RU" dirty="0"/>
              <a:t>в </a:t>
            </a:r>
            <a:r>
              <a:rPr lang="ru-RU" b="1" dirty="0">
                <a:solidFill>
                  <a:srgbClr val="FF0000"/>
                </a:solidFill>
              </a:rPr>
              <a:t>I  периоде </a:t>
            </a:r>
            <a:r>
              <a:rPr lang="ru-RU" dirty="0"/>
              <a:t>занятий </a:t>
            </a:r>
            <a:r>
              <a:rPr lang="ru-RU" b="1" u="sng" dirty="0"/>
              <a:t>рекомендуется</a:t>
            </a:r>
            <a:r>
              <a:rPr lang="ru-RU" dirty="0"/>
              <a:t> выполнять упражнения </a:t>
            </a:r>
            <a:r>
              <a:rPr lang="ru-RU" b="1" dirty="0">
                <a:solidFill>
                  <a:srgbClr val="7030A0"/>
                </a:solidFill>
              </a:rPr>
              <a:t>из различных исходных положений, со значительной нагрузкой, силовыми элементами. </a:t>
            </a:r>
            <a:endParaRPr lang="ru-RU" b="1" dirty="0" smtClean="0">
              <a:solidFill>
                <a:srgbClr val="7030A0"/>
              </a:solidFill>
            </a:endParaRPr>
          </a:p>
          <a:p>
            <a:r>
              <a:rPr lang="ru-RU" dirty="0" smtClean="0"/>
              <a:t>Однако </a:t>
            </a:r>
            <a:r>
              <a:rPr lang="ru-RU" b="1" dirty="0">
                <a:solidFill>
                  <a:srgbClr val="FF0000"/>
                </a:solidFill>
              </a:rPr>
              <a:t>следует соблюдать </a:t>
            </a:r>
            <a:r>
              <a:rPr lang="ru-RU" dirty="0"/>
              <a:t>принципы постепенного увеличения нагрузки, дифференцированного подхода к выбору гимнастических упражнений, учитывать реакции больного на упражнения.</a:t>
            </a:r>
          </a:p>
          <a:p>
            <a:r>
              <a:rPr lang="ru-RU" b="1" dirty="0">
                <a:solidFill>
                  <a:srgbClr val="FF0000"/>
                </a:solidFill>
              </a:rPr>
              <a:t>Во II периоде </a:t>
            </a:r>
            <a:r>
              <a:rPr lang="ru-RU" dirty="0"/>
              <a:t>занятий значительно </a:t>
            </a:r>
            <a:r>
              <a:rPr lang="ru-RU" b="1" dirty="0"/>
              <a:t>расширяется</a:t>
            </a:r>
            <a:r>
              <a:rPr lang="ru-RU" dirty="0"/>
              <a:t> круг общеукрепляющих и специальных упражнений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b="1" u="sng" dirty="0"/>
              <a:t>Рекомендуется</a:t>
            </a:r>
            <a:r>
              <a:rPr lang="ru-RU" dirty="0"/>
              <a:t> </a:t>
            </a:r>
            <a:r>
              <a:rPr lang="ru-RU" b="1" dirty="0"/>
              <a:t>частая смена </a:t>
            </a:r>
            <a:r>
              <a:rPr lang="ru-RU" dirty="0"/>
              <a:t>исходных положений</a:t>
            </a:r>
            <a:r>
              <a:rPr lang="ru-RU" dirty="0" smtClean="0"/>
              <a:t>.</a:t>
            </a:r>
          </a:p>
          <a:p>
            <a:r>
              <a:rPr lang="ru-RU" b="1" dirty="0">
                <a:solidFill>
                  <a:srgbClr val="FF0000"/>
                </a:solidFill>
              </a:rPr>
              <a:t>В фазе ремиссии (III период) </a:t>
            </a:r>
            <a:r>
              <a:rPr lang="ru-RU" b="1" dirty="0"/>
              <a:t>включаются </a:t>
            </a:r>
            <a:r>
              <a:rPr lang="ru-RU" dirty="0"/>
              <a:t>упражнения со снарядами, специальные упражнения для брюшного пресса, дозированная ходьба.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Методика</a:t>
            </a:r>
            <a:r>
              <a:rPr lang="ru-RU" dirty="0"/>
              <a:t> лечебной физической культуры </a:t>
            </a:r>
            <a:r>
              <a:rPr lang="ru-RU" b="1" dirty="0">
                <a:solidFill>
                  <a:srgbClr val="FF0000"/>
                </a:solidFill>
              </a:rPr>
              <a:t>при энтерите и энтероколите </a:t>
            </a:r>
            <a:r>
              <a:rPr lang="ru-RU" dirty="0"/>
              <a:t>зависит от фазы заболевания и строится аналогично </a:t>
            </a:r>
            <a:r>
              <a:rPr lang="ru-RU" b="1" dirty="0">
                <a:solidFill>
                  <a:srgbClr val="0070C0"/>
                </a:solidFill>
              </a:rPr>
              <a:t>методике при гастрите и колите</a:t>
            </a:r>
            <a:r>
              <a:rPr lang="ru-RU" b="1" dirty="0" smtClean="0">
                <a:solidFill>
                  <a:srgbClr val="0070C0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58204" cy="5268931"/>
          </a:xfrm>
        </p:spPr>
        <p:txBody>
          <a:bodyPr/>
          <a:lstStyle/>
          <a:p>
            <a:r>
              <a:rPr lang="ru-RU" b="1" dirty="0" smtClean="0"/>
              <a:t>Характерным симптомом </a:t>
            </a:r>
            <a:r>
              <a:rPr lang="ru-RU" dirty="0" smtClean="0"/>
              <a:t>многих </a:t>
            </a:r>
            <a:r>
              <a:rPr lang="ru-RU" dirty="0" smtClean="0">
                <a:solidFill>
                  <a:srgbClr val="FF0000"/>
                </a:solidFill>
              </a:rPr>
              <a:t>заболеваний кишечника являются запоры </a:t>
            </a:r>
            <a:r>
              <a:rPr lang="ru-RU" dirty="0" smtClean="0"/>
              <a:t>— длительная задержка опорожнения кишечника. </a:t>
            </a:r>
          </a:p>
          <a:p>
            <a:r>
              <a:rPr lang="ru-RU" dirty="0" smtClean="0"/>
              <a:t>Различают запоры: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70C0"/>
                </a:solidFill>
              </a:rPr>
              <a:t>атонические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0070C0"/>
                </a:solidFill>
              </a:rPr>
              <a:t>спастические.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6286544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При запорах спастического характера </a:t>
            </a:r>
            <a:r>
              <a:rPr lang="ru-RU" dirty="0"/>
              <a:t>больным, находящимся на </a:t>
            </a:r>
            <a:r>
              <a:rPr lang="ru-RU" b="1" dirty="0"/>
              <a:t>постельном режиме, </a:t>
            </a:r>
            <a:r>
              <a:rPr lang="ru-RU" dirty="0"/>
              <a:t>вначале </a:t>
            </a:r>
            <a:r>
              <a:rPr lang="ru-RU" u="sng" dirty="0"/>
              <a:t>рекомендуется </a:t>
            </a:r>
            <a:r>
              <a:rPr lang="ru-RU" dirty="0"/>
              <a:t>использовать </a:t>
            </a:r>
            <a:r>
              <a:rPr lang="ru-RU" dirty="0">
                <a:solidFill>
                  <a:srgbClr val="0070C0"/>
                </a:solidFill>
              </a:rPr>
              <a:t>щадящее воздействие</a:t>
            </a:r>
            <a:r>
              <a:rPr lang="ru-RU" dirty="0"/>
              <a:t> физических упражнений, способствующих нормализации двигательной функции. </a:t>
            </a:r>
            <a:endParaRPr lang="ru-RU" dirty="0" smtClean="0"/>
          </a:p>
          <a:p>
            <a:r>
              <a:rPr lang="ru-RU" b="1" dirty="0" smtClean="0"/>
              <a:t>На </a:t>
            </a:r>
            <a:r>
              <a:rPr lang="ru-RU" b="1" dirty="0"/>
              <a:t>фоне </a:t>
            </a:r>
            <a:r>
              <a:rPr lang="ru-RU" dirty="0" err="1" smtClean="0"/>
              <a:t>общеразвивающих</a:t>
            </a:r>
            <a:r>
              <a:rPr lang="ru-RU" dirty="0" smtClean="0"/>
              <a:t> </a:t>
            </a:r>
            <a:r>
              <a:rPr lang="ru-RU" dirty="0"/>
              <a:t>упражнений широко вводятся специальные упражнения с </a:t>
            </a:r>
            <a:r>
              <a:rPr lang="ru-RU" b="1" dirty="0">
                <a:solidFill>
                  <a:srgbClr val="0070C0"/>
                </a:solidFill>
              </a:rPr>
              <a:t>диафрагмальным дыханием </a:t>
            </a:r>
            <a:r>
              <a:rPr lang="ru-RU" dirty="0"/>
              <a:t>(с движениями и без движений), </a:t>
            </a:r>
            <a:r>
              <a:rPr lang="ru-RU" b="1" dirty="0"/>
              <a:t>упражнения в расслаблении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/>
              <a:t>переводе больных на </a:t>
            </a:r>
            <a:r>
              <a:rPr lang="ru-RU" b="1" dirty="0"/>
              <a:t>полупостельный режим (</a:t>
            </a:r>
            <a:r>
              <a:rPr lang="ru-RU" b="1" dirty="0">
                <a:solidFill>
                  <a:srgbClr val="FF0000"/>
                </a:solidFill>
              </a:rPr>
              <a:t>II период</a:t>
            </a:r>
            <a:r>
              <a:rPr lang="ru-RU" b="1" dirty="0"/>
              <a:t>) </a:t>
            </a:r>
            <a:r>
              <a:rPr lang="ru-RU" dirty="0"/>
              <a:t>в занятия более широко </a:t>
            </a:r>
            <a:r>
              <a:rPr lang="ru-RU" b="1" dirty="0">
                <a:solidFill>
                  <a:srgbClr val="0070C0"/>
                </a:solidFill>
              </a:rPr>
              <a:t>включаются упражнения </a:t>
            </a:r>
            <a:r>
              <a:rPr lang="ru-RU" dirty="0"/>
              <a:t>для мышц брюшного пресса</a:t>
            </a:r>
            <a:r>
              <a:rPr lang="ru-RU" dirty="0">
                <a:solidFill>
                  <a:srgbClr val="FF0000"/>
                </a:solidFill>
              </a:rPr>
              <a:t>, но без </a:t>
            </a:r>
            <a:r>
              <a:rPr lang="ru-RU" dirty="0" err="1">
                <a:solidFill>
                  <a:srgbClr val="FF0000"/>
                </a:solidFill>
              </a:rPr>
              <a:t>натуживания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8786874" cy="642942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 </a:t>
            </a:r>
            <a:r>
              <a:rPr lang="ru-RU" b="1" u="sng" dirty="0" smtClean="0">
                <a:solidFill>
                  <a:srgbClr val="FF0000"/>
                </a:solidFill>
              </a:rPr>
              <a:t>функциональным</a:t>
            </a:r>
            <a:r>
              <a:rPr lang="ru-RU" b="1" dirty="0" smtClean="0">
                <a:solidFill>
                  <a:srgbClr val="FF0000"/>
                </a:solidFill>
              </a:rPr>
              <a:t> заболевания относят: 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опущение органов брюшной полости,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 спазм привратника, </a:t>
            </a:r>
          </a:p>
          <a:p>
            <a:r>
              <a:rPr lang="ru-RU" dirty="0" err="1" smtClean="0">
                <a:solidFill>
                  <a:srgbClr val="0070C0"/>
                </a:solidFill>
              </a:rPr>
              <a:t>дискинезию</a:t>
            </a:r>
            <a:r>
              <a:rPr lang="ru-RU" dirty="0" smtClean="0">
                <a:solidFill>
                  <a:srgbClr val="0070C0"/>
                </a:solidFill>
              </a:rPr>
              <a:t> желчевыводящих путей.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К </a:t>
            </a:r>
            <a:r>
              <a:rPr lang="ru-RU" b="1" u="sng" dirty="0" smtClean="0">
                <a:solidFill>
                  <a:srgbClr val="FF0000"/>
                </a:solidFill>
              </a:rPr>
              <a:t>органическим</a:t>
            </a:r>
            <a:r>
              <a:rPr lang="ru-RU" b="1" dirty="0" smtClean="0">
                <a:solidFill>
                  <a:srgbClr val="FF0000"/>
                </a:solidFill>
              </a:rPr>
              <a:t> заболеваниям относят: 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воспаление слизистых оболочек пищеварительной системы (гастрит, язвенную болезнь, колит), 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печени и желчевыводящих путей (цирроз, гепатит, холецистит) 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злокачественные опухоли.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500858"/>
          </a:xfrm>
        </p:spPr>
        <p:txBody>
          <a:bodyPr>
            <a:normAutofit/>
          </a:bodyPr>
          <a:lstStyle/>
          <a:p>
            <a:r>
              <a:rPr lang="ru-RU" dirty="0"/>
              <a:t>В занятиях с больными, страдающими </a:t>
            </a:r>
            <a:r>
              <a:rPr lang="ru-RU" b="1" dirty="0">
                <a:solidFill>
                  <a:srgbClr val="FF0000"/>
                </a:solidFill>
              </a:rPr>
              <a:t>атоническими запорами</a:t>
            </a:r>
            <a:r>
              <a:rPr lang="ru-RU" dirty="0"/>
              <a:t>, при </a:t>
            </a:r>
            <a:r>
              <a:rPr lang="ru-RU" b="1" dirty="0"/>
              <a:t>постельном режиме </a:t>
            </a:r>
            <a:r>
              <a:rPr lang="ru-RU" dirty="0"/>
              <a:t>(</a:t>
            </a:r>
            <a:r>
              <a:rPr lang="ru-RU" b="1" dirty="0">
                <a:solidFill>
                  <a:srgbClr val="FF0000"/>
                </a:solidFill>
              </a:rPr>
              <a:t>I период</a:t>
            </a:r>
            <a:r>
              <a:rPr lang="ru-RU" dirty="0"/>
              <a:t>) кроме упражнений </a:t>
            </a:r>
            <a:r>
              <a:rPr lang="ru-RU" dirty="0" err="1"/>
              <a:t>общеразвивающего</a:t>
            </a:r>
            <a:r>
              <a:rPr lang="ru-RU" dirty="0"/>
              <a:t> характера применяются специальные упражнения, </a:t>
            </a:r>
            <a:r>
              <a:rPr lang="ru-RU" b="1" dirty="0">
                <a:solidFill>
                  <a:srgbClr val="0070C0"/>
                </a:solidFill>
              </a:rPr>
              <a:t>способствующие усилению перистальтики кишечника: </a:t>
            </a:r>
            <a:endParaRPr lang="ru-RU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упражнения </a:t>
            </a:r>
            <a:r>
              <a:rPr lang="ru-RU" dirty="0">
                <a:solidFill>
                  <a:srgbClr val="7030A0"/>
                </a:solidFill>
              </a:rPr>
              <a:t>для мышц брюшного пресса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и </a:t>
            </a:r>
            <a:r>
              <a:rPr lang="ru-RU" dirty="0">
                <a:solidFill>
                  <a:srgbClr val="7030A0"/>
                </a:solidFill>
              </a:rPr>
              <a:t>тазового дна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в </a:t>
            </a:r>
            <a:r>
              <a:rPr lang="ru-RU" dirty="0">
                <a:solidFill>
                  <a:srgbClr val="7030A0"/>
                </a:solidFill>
              </a:rPr>
              <a:t>сочетании с глубоким массажем живота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</a:p>
          <a:p>
            <a:r>
              <a:rPr lang="ru-RU" b="1" dirty="0" smtClean="0"/>
              <a:t>Длительность </a:t>
            </a:r>
            <a:r>
              <a:rPr lang="ru-RU" b="1" dirty="0"/>
              <a:t>занятий </a:t>
            </a:r>
            <a:r>
              <a:rPr lang="ru-RU" dirty="0"/>
              <a:t>лечебной гимнастикой составляет 15—20 мин. </a:t>
            </a:r>
            <a:endParaRPr lang="ru-RU" dirty="0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57227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Во II периоде </a:t>
            </a:r>
            <a:r>
              <a:rPr lang="ru-RU" dirty="0" smtClean="0"/>
              <a:t>занятий </a:t>
            </a:r>
            <a:r>
              <a:rPr lang="ru-RU" b="1" dirty="0" smtClean="0">
                <a:solidFill>
                  <a:srgbClr val="7030A0"/>
                </a:solidFill>
              </a:rPr>
              <a:t>включается большое количество упражнений </a:t>
            </a:r>
            <a:r>
              <a:rPr lang="ru-RU" dirty="0" smtClean="0"/>
              <a:t>для мышц брюшного пресса и тазового дна с глубоким диафрагмальным дыханием. 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Показана частая смена </a:t>
            </a:r>
            <a:r>
              <a:rPr lang="ru-RU" dirty="0" smtClean="0"/>
              <a:t>исходных положений, наклоны, повороты, прыжки, бег. </a:t>
            </a:r>
          </a:p>
          <a:p>
            <a:r>
              <a:rPr lang="ru-RU" b="1" dirty="0" smtClean="0"/>
              <a:t>Продолжительность </a:t>
            </a:r>
            <a:r>
              <a:rPr lang="ru-RU" dirty="0" smtClean="0"/>
              <a:t>занятий увеличивается до 30 мин.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В III периоде </a:t>
            </a:r>
            <a:r>
              <a:rPr lang="ru-RU" dirty="0" smtClean="0">
                <a:solidFill>
                  <a:srgbClr val="0070C0"/>
                </a:solidFill>
              </a:rPr>
              <a:t>кроме лечебной гимнастики </a:t>
            </a:r>
            <a:r>
              <a:rPr lang="ru-RU" b="1" u="sng" dirty="0" smtClean="0"/>
              <a:t>рекомендуются</a:t>
            </a:r>
            <a:r>
              <a:rPr lang="ru-RU" dirty="0" smtClean="0"/>
              <a:t> пешеходные и лыжные прогулки, игра в волейбол и теннис, плавание, гребля.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FF0000"/>
                </a:solidFill>
              </a:rPr>
              <a:t>Спланхоптоз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429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опущение </a:t>
            </a:r>
            <a:r>
              <a:rPr lang="ru-RU" b="1" dirty="0"/>
              <a:t>органов брюшной полости </a:t>
            </a:r>
            <a:r>
              <a:rPr lang="ru-RU" dirty="0"/>
              <a:t>— может развиться в </a:t>
            </a:r>
            <a:r>
              <a:rPr lang="ru-RU" dirty="0" smtClean="0"/>
              <a:t>результате:</a:t>
            </a:r>
          </a:p>
          <a:p>
            <a:r>
              <a:rPr lang="ru-RU" dirty="0" smtClean="0"/>
              <a:t> </a:t>
            </a:r>
            <a:r>
              <a:rPr lang="ru-RU" dirty="0"/>
              <a:t>чрезмерного физического напряжения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/>
              <a:t>ослабления мускулатуры брюшного пресса, </a:t>
            </a:r>
            <a:endParaRPr lang="ru-RU" dirty="0" smtClean="0"/>
          </a:p>
          <a:p>
            <a:r>
              <a:rPr lang="ru-RU" dirty="0" smtClean="0"/>
              <a:t>врожденной </a:t>
            </a:r>
            <a:r>
              <a:rPr lang="ru-RU" dirty="0"/>
              <a:t>нервно-мышечной астении, </a:t>
            </a:r>
            <a:endParaRPr lang="ru-RU" dirty="0" smtClean="0"/>
          </a:p>
          <a:p>
            <a:r>
              <a:rPr lang="ru-RU" dirty="0" smtClean="0"/>
              <a:t>значительного </a:t>
            </a:r>
            <a:r>
              <a:rPr lang="ru-RU" dirty="0"/>
              <a:t>похудания, </a:t>
            </a:r>
            <a:endParaRPr lang="ru-RU" dirty="0" smtClean="0"/>
          </a:p>
          <a:p>
            <a:r>
              <a:rPr lang="ru-RU" dirty="0" smtClean="0"/>
              <a:t>нарушения </a:t>
            </a:r>
            <a:r>
              <a:rPr lang="ru-RU" dirty="0"/>
              <a:t>осанки, </a:t>
            </a:r>
            <a:endParaRPr lang="ru-RU" dirty="0" smtClean="0"/>
          </a:p>
          <a:p>
            <a:r>
              <a:rPr lang="ru-RU" dirty="0" smtClean="0"/>
              <a:t>многократных </a:t>
            </a:r>
            <a:r>
              <a:rPr lang="ru-RU" dirty="0"/>
              <a:t>осложненных родов, </a:t>
            </a:r>
            <a:endParaRPr lang="ru-RU" dirty="0" smtClean="0"/>
          </a:p>
          <a:p>
            <a:r>
              <a:rPr lang="ru-RU" dirty="0" smtClean="0"/>
              <a:t>малоподвижного </a:t>
            </a:r>
            <a:r>
              <a:rPr lang="ru-RU" dirty="0"/>
              <a:t>образа жизни.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858280" cy="6572272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 </a:t>
            </a:r>
            <a:r>
              <a:rPr lang="ru-RU" b="1" dirty="0"/>
              <a:t>Главная задача </a:t>
            </a:r>
            <a:r>
              <a:rPr lang="ru-RU" dirty="0"/>
              <a:t>лечебной физической культуры — </a:t>
            </a:r>
            <a:r>
              <a:rPr lang="ru-RU" dirty="0">
                <a:solidFill>
                  <a:srgbClr val="FF0000"/>
                </a:solidFill>
              </a:rPr>
              <a:t>укрепление мышц брюшного пресса и тазового дна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Решают </a:t>
            </a:r>
            <a:r>
              <a:rPr lang="ru-RU" dirty="0"/>
              <a:t>эту задачу с помощью </a:t>
            </a:r>
            <a:r>
              <a:rPr lang="ru-RU" dirty="0" err="1"/>
              <a:t>общеразвивающих</a:t>
            </a:r>
            <a:r>
              <a:rPr lang="ru-RU" dirty="0"/>
              <a:t> и специальных упражнений: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поворотов,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>
                <a:solidFill>
                  <a:srgbClr val="7030A0"/>
                </a:solidFill>
              </a:rPr>
              <a:t>отведения, приведения и вращения бедер</a:t>
            </a:r>
            <a:r>
              <a:rPr lang="ru-RU" dirty="0" smtClean="0">
                <a:solidFill>
                  <a:srgbClr val="7030A0"/>
                </a:solidFill>
              </a:rPr>
              <a:t>,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>
                <a:solidFill>
                  <a:srgbClr val="7030A0"/>
                </a:solidFill>
              </a:rPr>
              <a:t>втягивания заднего прохода,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приседаний</a:t>
            </a:r>
            <a:r>
              <a:rPr lang="ru-RU" dirty="0">
                <a:solidFill>
                  <a:srgbClr val="7030A0"/>
                </a:solidFill>
              </a:rPr>
              <a:t>,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ходьбы </a:t>
            </a:r>
            <a:r>
              <a:rPr lang="ru-RU" dirty="0" err="1">
                <a:solidFill>
                  <a:srgbClr val="7030A0"/>
                </a:solidFill>
              </a:rPr>
              <a:t>скрестным</a:t>
            </a:r>
            <a:r>
              <a:rPr lang="ru-RU" dirty="0">
                <a:solidFill>
                  <a:srgbClr val="7030A0"/>
                </a:solidFill>
              </a:rPr>
              <a:t> шагом.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b="1" u="sng" dirty="0" smtClean="0"/>
              <a:t>Рекомендуется</a:t>
            </a:r>
            <a:r>
              <a:rPr lang="ru-RU" dirty="0" smtClean="0"/>
              <a:t> </a:t>
            </a:r>
            <a:r>
              <a:rPr lang="ru-RU" dirty="0"/>
              <a:t>использовать исходные положения лежа на спине с приподнятым тазом, лежа на животе, на боку, стоя на коленях и на четвереньках.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35798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I период </a:t>
            </a:r>
            <a:r>
              <a:rPr lang="ru-RU" dirty="0"/>
              <a:t>лечебной физической культуры соответствует 1-й неделе постельного режима. </a:t>
            </a:r>
            <a:endParaRPr lang="ru-RU" dirty="0" smtClean="0"/>
          </a:p>
          <a:p>
            <a:r>
              <a:rPr lang="ru-RU" dirty="0" smtClean="0"/>
              <a:t>Продолжительность </a:t>
            </a:r>
            <a:r>
              <a:rPr lang="ru-RU" dirty="0"/>
              <a:t>одного занятия в это время составляет 15—20 мин (проводится раз в день). </a:t>
            </a:r>
            <a:endParaRPr lang="ru-RU" dirty="0" smtClean="0"/>
          </a:p>
          <a:p>
            <a:r>
              <a:rPr lang="ru-RU" dirty="0" smtClean="0"/>
              <a:t>Затем </a:t>
            </a:r>
            <a:r>
              <a:rPr lang="ru-RU" dirty="0"/>
              <a:t>начинается </a:t>
            </a:r>
            <a:r>
              <a:rPr lang="ru-RU" b="1" dirty="0">
                <a:solidFill>
                  <a:srgbClr val="FF0000"/>
                </a:solidFill>
              </a:rPr>
              <a:t>II период</a:t>
            </a:r>
            <a:r>
              <a:rPr lang="ru-RU" dirty="0"/>
              <a:t>, который может длиться более месяца.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/>
              <a:t>этом длительность занятий можно увеличить, а число занятий доводить до двух в день: 1-е утром, 2-е через 2—3 ч после приема пищи.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Холецистит и желчнокаменная болезнь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Холецистит</a:t>
            </a:r>
            <a:r>
              <a:rPr lang="ru-RU" dirty="0" smtClean="0"/>
              <a:t> </a:t>
            </a:r>
            <a:r>
              <a:rPr lang="ru-RU" dirty="0"/>
              <a:t>— воспаление желчного пузыря</a:t>
            </a:r>
            <a:r>
              <a:rPr lang="ru-RU" dirty="0" smtClean="0"/>
              <a:t>.</a:t>
            </a:r>
          </a:p>
          <a:p>
            <a:r>
              <a:rPr lang="ru-RU" b="1" dirty="0"/>
              <a:t>Желчнокаменная болезнь </a:t>
            </a:r>
            <a:r>
              <a:rPr lang="ru-RU" dirty="0"/>
              <a:t>— образование камней (конкрементов) в желчном пузыре</a:t>
            </a:r>
            <a:r>
              <a:rPr lang="ru-RU" dirty="0" smtClean="0"/>
              <a:t>.</a:t>
            </a:r>
          </a:p>
          <a:p>
            <a:r>
              <a:rPr lang="ru-RU" b="1" dirty="0">
                <a:solidFill>
                  <a:srgbClr val="FF0000"/>
                </a:solidFill>
              </a:rPr>
              <a:t>Специальные задачи </a:t>
            </a:r>
            <a:r>
              <a:rPr lang="ru-RU" dirty="0"/>
              <a:t>лечебной физической культуры: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тонизирующее </a:t>
            </a:r>
            <a:r>
              <a:rPr lang="ru-RU" dirty="0">
                <a:solidFill>
                  <a:srgbClr val="7030A0"/>
                </a:solidFill>
              </a:rPr>
              <a:t>влияние на желчевыводящие пути и желчный пузырь,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а </a:t>
            </a:r>
            <a:r>
              <a:rPr lang="ru-RU" dirty="0">
                <a:solidFill>
                  <a:srgbClr val="7030A0"/>
                </a:solidFill>
              </a:rPr>
              <a:t>также улучшение кровообращения в брюшной полости. 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b="1" dirty="0" smtClean="0"/>
              <a:t>Оптимальные </a:t>
            </a:r>
            <a:r>
              <a:rPr lang="ru-RU" b="1" dirty="0"/>
              <a:t>исходные положения </a:t>
            </a:r>
            <a:r>
              <a:rPr lang="ru-RU" dirty="0"/>
              <a:t>те же, что и при </a:t>
            </a:r>
            <a:r>
              <a:rPr lang="ru-RU" dirty="0" err="1"/>
              <a:t>спланхоптозе</a:t>
            </a:r>
            <a:r>
              <a:rPr lang="ru-RU" dirty="0"/>
              <a:t>: лежа на спине, боку и животе, стоя на коленях и четвереньках.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929718" cy="685800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При постельном режиме </a:t>
            </a:r>
            <a:r>
              <a:rPr lang="ru-RU" dirty="0"/>
              <a:t>для больных </a:t>
            </a:r>
            <a:r>
              <a:rPr lang="ru-RU" dirty="0">
                <a:solidFill>
                  <a:srgbClr val="C00000"/>
                </a:solidFill>
              </a:rPr>
              <a:t>холециститом</a:t>
            </a:r>
            <a:r>
              <a:rPr lang="ru-RU" dirty="0"/>
              <a:t> </a:t>
            </a:r>
            <a:r>
              <a:rPr lang="ru-RU" b="1" dirty="0">
                <a:solidFill>
                  <a:srgbClr val="FF0000"/>
                </a:solidFill>
              </a:rPr>
              <a:t>I период </a:t>
            </a:r>
            <a:r>
              <a:rPr lang="ru-RU" dirty="0"/>
              <a:t>занятий начинается после стихания острых болей, а для больных </a:t>
            </a:r>
            <a:r>
              <a:rPr lang="ru-RU" dirty="0">
                <a:solidFill>
                  <a:srgbClr val="C00000"/>
                </a:solidFill>
              </a:rPr>
              <a:t>желчнокаменной болезнью </a:t>
            </a:r>
            <a:r>
              <a:rPr lang="ru-RU" dirty="0"/>
              <a:t>— между приступами. </a:t>
            </a:r>
            <a:endParaRPr lang="ru-RU" dirty="0" smtClean="0"/>
          </a:p>
          <a:p>
            <a:r>
              <a:rPr lang="ru-RU" b="1" dirty="0" smtClean="0"/>
              <a:t>Применяются:</a:t>
            </a:r>
          </a:p>
          <a:p>
            <a:r>
              <a:rPr lang="ru-RU" dirty="0" smtClean="0"/>
              <a:t> </a:t>
            </a:r>
            <a:r>
              <a:rPr lang="ru-RU" dirty="0" err="1"/>
              <a:t>общеразвивающие</a:t>
            </a:r>
            <a:r>
              <a:rPr lang="ru-RU" dirty="0"/>
              <a:t> упражнения для основных мышечных групп с небольшим числом повторений и умеренной физической нагрузкой, </a:t>
            </a:r>
            <a:endParaRPr lang="ru-RU" dirty="0" smtClean="0"/>
          </a:p>
          <a:p>
            <a:r>
              <a:rPr lang="ru-RU" dirty="0" smtClean="0"/>
              <a:t>специальные </a:t>
            </a:r>
            <a:r>
              <a:rPr lang="ru-RU" dirty="0"/>
              <a:t>дыхательные упражнения с акцентом на диафрагмальном типе и упражнения в расслаблении. </a:t>
            </a:r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С </a:t>
            </a:r>
            <a:r>
              <a:rPr lang="ru-RU" b="1" dirty="0">
                <a:solidFill>
                  <a:srgbClr val="FF0000"/>
                </a:solidFill>
              </a:rPr>
              <a:t>осторожностью включаются </a:t>
            </a:r>
            <a:r>
              <a:rPr lang="ru-RU" dirty="0"/>
              <a:t>упражнения для мышц брюшного пресса и щадящий массаж. </a:t>
            </a:r>
            <a:endParaRPr lang="ru-RU" dirty="0" smtClean="0"/>
          </a:p>
          <a:p>
            <a:r>
              <a:rPr lang="ru-RU" dirty="0" smtClean="0"/>
              <a:t>Большинство </a:t>
            </a:r>
            <a:r>
              <a:rPr lang="ru-RU" dirty="0"/>
              <a:t>упражнений выполняется в </a:t>
            </a:r>
            <a:r>
              <a:rPr lang="ru-RU" b="1" dirty="0"/>
              <a:t>медленном темпе</a:t>
            </a:r>
            <a:r>
              <a:rPr lang="ru-RU" dirty="0"/>
              <a:t>, </a:t>
            </a:r>
            <a:r>
              <a:rPr lang="ru-RU" b="1" dirty="0"/>
              <a:t>с ограниченной амплитудой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b="1" dirty="0" smtClean="0"/>
              <a:t>Продолжительность</a:t>
            </a:r>
            <a:r>
              <a:rPr lang="ru-RU" dirty="0" smtClean="0"/>
              <a:t> </a:t>
            </a:r>
            <a:r>
              <a:rPr lang="ru-RU" dirty="0"/>
              <a:t>занятий должна составлять 15—20 мин.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Для </a:t>
            </a:r>
            <a:r>
              <a:rPr lang="ru-RU" b="1" dirty="0"/>
              <a:t>полупостельного режима </a:t>
            </a:r>
            <a:r>
              <a:rPr lang="ru-RU" dirty="0"/>
              <a:t>(</a:t>
            </a:r>
            <a:r>
              <a:rPr lang="ru-RU" b="1" dirty="0">
                <a:solidFill>
                  <a:srgbClr val="FF0000"/>
                </a:solidFill>
              </a:rPr>
              <a:t>II период</a:t>
            </a:r>
            <a:r>
              <a:rPr lang="ru-RU" dirty="0"/>
              <a:t>) средства лечебной физической культуры </a:t>
            </a:r>
            <a:r>
              <a:rPr lang="ru-RU" b="1" dirty="0">
                <a:solidFill>
                  <a:srgbClr val="0070C0"/>
                </a:solidFill>
              </a:rPr>
              <a:t>расширяются и нагрузка возрастает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С </a:t>
            </a:r>
            <a:r>
              <a:rPr lang="ru-RU" b="1" dirty="0">
                <a:solidFill>
                  <a:srgbClr val="FF0000"/>
                </a:solidFill>
              </a:rPr>
              <a:t>целью активизации </a:t>
            </a:r>
            <a:r>
              <a:rPr lang="ru-RU" dirty="0"/>
              <a:t>оттока желчи и улучшения кровообращения в брюшной полости в занятия </a:t>
            </a:r>
            <a:r>
              <a:rPr lang="ru-RU" b="1" u="sng" dirty="0" smtClean="0">
                <a:solidFill>
                  <a:srgbClr val="FF0000"/>
                </a:solidFill>
              </a:rPr>
              <a:t>включаются: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dirty="0">
                <a:solidFill>
                  <a:srgbClr val="7030A0"/>
                </a:solidFill>
              </a:rPr>
              <a:t>наклоны, повороты и круговые движения туловищем,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сгибание </a:t>
            </a:r>
            <a:r>
              <a:rPr lang="ru-RU" dirty="0">
                <a:solidFill>
                  <a:srgbClr val="7030A0"/>
                </a:solidFill>
              </a:rPr>
              <a:t>ног в коленях и поднимание их.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В </a:t>
            </a:r>
            <a:r>
              <a:rPr lang="ru-RU" dirty="0">
                <a:solidFill>
                  <a:srgbClr val="7030A0"/>
                </a:solidFill>
              </a:rPr>
              <a:t>работу вовлекается большинство мышечных групп.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Упражнения </a:t>
            </a:r>
            <a:r>
              <a:rPr lang="ru-RU" dirty="0">
                <a:solidFill>
                  <a:srgbClr val="7030A0"/>
                </a:solidFill>
              </a:rPr>
              <a:t>выполняются из всех основных исходных положений. </a:t>
            </a:r>
            <a:endParaRPr lang="ru-RU" dirty="0" smtClean="0">
              <a:solidFill>
                <a:srgbClr val="7030A0"/>
              </a:solidFill>
            </a:endParaRPr>
          </a:p>
          <a:p>
            <a:r>
              <a:rPr lang="ru-RU" b="1" dirty="0" smtClean="0"/>
              <a:t>Продолжительность</a:t>
            </a:r>
            <a:r>
              <a:rPr lang="ru-RU" dirty="0" smtClean="0"/>
              <a:t> </a:t>
            </a:r>
            <a:r>
              <a:rPr lang="ru-RU" dirty="0"/>
              <a:t>занятий возрастает до 25—30 мин.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357982"/>
          </a:xfrm>
        </p:spPr>
        <p:txBody>
          <a:bodyPr/>
          <a:lstStyle/>
          <a:p>
            <a:r>
              <a:rPr lang="ru-RU" dirty="0"/>
              <a:t>При переводе больных на </a:t>
            </a:r>
            <a:r>
              <a:rPr lang="ru-RU" b="1" dirty="0"/>
              <a:t>свободный реж</a:t>
            </a:r>
            <a:r>
              <a:rPr lang="ru-RU" dirty="0"/>
              <a:t>им (</a:t>
            </a:r>
            <a:r>
              <a:rPr lang="ru-RU" b="1" dirty="0">
                <a:solidFill>
                  <a:srgbClr val="FF0000"/>
                </a:solidFill>
              </a:rPr>
              <a:t>III период</a:t>
            </a:r>
            <a:r>
              <a:rPr lang="ru-RU" dirty="0"/>
              <a:t>), </a:t>
            </a:r>
            <a:r>
              <a:rPr lang="ru-RU" dirty="0">
                <a:solidFill>
                  <a:srgbClr val="FF0000"/>
                </a:solidFill>
              </a:rPr>
              <a:t>а также в санаторных и поликлинических условиях </a:t>
            </a:r>
            <a:r>
              <a:rPr lang="ru-RU" dirty="0">
                <a:solidFill>
                  <a:srgbClr val="0070C0"/>
                </a:solidFill>
              </a:rPr>
              <a:t>объем и интенсивность физической нагрузки </a:t>
            </a:r>
            <a:r>
              <a:rPr lang="ru-RU" b="1" dirty="0">
                <a:solidFill>
                  <a:srgbClr val="0070C0"/>
                </a:solidFill>
              </a:rPr>
              <a:t>возрастают.</a:t>
            </a:r>
            <a:r>
              <a:rPr lang="ru-RU" b="1" dirty="0"/>
              <a:t> </a:t>
            </a:r>
            <a:endParaRPr lang="ru-RU" b="1" dirty="0" smtClean="0"/>
          </a:p>
          <a:p>
            <a:r>
              <a:rPr lang="ru-RU" b="1" dirty="0" smtClean="0"/>
              <a:t>Применяются упражнения: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dirty="0">
                <a:solidFill>
                  <a:srgbClr val="7030A0"/>
                </a:solidFill>
              </a:rPr>
              <a:t>с предметами (гантелями, палками, мячами),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пешеходные </a:t>
            </a:r>
            <a:r>
              <a:rPr lang="ru-RU" dirty="0">
                <a:solidFill>
                  <a:srgbClr val="7030A0"/>
                </a:solidFill>
              </a:rPr>
              <a:t>и лыжные прогулки</a:t>
            </a:r>
            <a:r>
              <a:rPr lang="ru-RU" dirty="0" smtClean="0">
                <a:solidFill>
                  <a:srgbClr val="7030A0"/>
                </a:solidFill>
              </a:rPr>
              <a:t>,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>
                <a:solidFill>
                  <a:srgbClr val="7030A0"/>
                </a:solidFill>
              </a:rPr>
              <a:t>плавание,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бег</a:t>
            </a:r>
            <a:r>
              <a:rPr lang="ru-RU" dirty="0">
                <a:solidFill>
                  <a:srgbClr val="7030A0"/>
                </a:solidFill>
              </a:rPr>
              <a:t>, 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катание </a:t>
            </a:r>
            <a:r>
              <a:rPr lang="ru-RU" dirty="0">
                <a:solidFill>
                  <a:srgbClr val="7030A0"/>
                </a:solidFill>
              </a:rPr>
              <a:t>на </a:t>
            </a:r>
            <a:r>
              <a:rPr lang="ru-RU" dirty="0" smtClean="0">
                <a:solidFill>
                  <a:srgbClr val="7030A0"/>
                </a:solidFill>
              </a:rPr>
              <a:t>коньках и т.д.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572560" cy="6357982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Физические упражнения </a:t>
            </a:r>
            <a:r>
              <a:rPr lang="ru-RU" dirty="0"/>
              <a:t>влияют на </a:t>
            </a:r>
            <a:r>
              <a:rPr lang="ru-RU" dirty="0">
                <a:hlinkClick r:id="rId2"/>
              </a:rPr>
              <a:t>пищеварительную систему</a:t>
            </a:r>
            <a:r>
              <a:rPr lang="ru-RU" dirty="0"/>
              <a:t> по типу моторно-висцеральных рефлексов. </a:t>
            </a:r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Непродолжительные </a:t>
            </a:r>
            <a:r>
              <a:rPr lang="ru-RU" dirty="0">
                <a:solidFill>
                  <a:srgbClr val="FF0000"/>
                </a:solidFill>
              </a:rPr>
              <a:t>мышечные нагрузки малой и средней интенсивности </a:t>
            </a:r>
            <a:r>
              <a:rPr lang="ru-RU" u="sng" dirty="0"/>
              <a:t>повышают</a:t>
            </a:r>
            <a:r>
              <a:rPr lang="ru-RU" dirty="0"/>
              <a:t> возбудимость коры больших полушарий головного мозга, в том числе и пищевого центра, </a:t>
            </a:r>
            <a:r>
              <a:rPr lang="ru-RU" dirty="0" smtClean="0"/>
              <a:t>что </a:t>
            </a:r>
            <a:r>
              <a:rPr lang="ru-RU" dirty="0"/>
              <a:t>в свою очередь, активизирует вегетативные функции, улучшает пищеварение, стимулирует функции печени, тонизирует мускулатуру желчного пузыря. </a:t>
            </a:r>
            <a:endParaRPr lang="ru-RU" dirty="0" smtClean="0"/>
          </a:p>
          <a:p>
            <a:r>
              <a:rPr lang="ru-RU" b="1" dirty="0" smtClean="0">
                <a:solidFill>
                  <a:srgbClr val="FF0000"/>
                </a:solidFill>
              </a:rPr>
              <a:t>Мышцы </a:t>
            </a:r>
            <a:r>
              <a:rPr lang="ru-RU" b="1" dirty="0">
                <a:solidFill>
                  <a:srgbClr val="FF0000"/>
                </a:solidFill>
              </a:rPr>
              <a:t>брюшного пресса и диафрагмы</a:t>
            </a:r>
            <a:r>
              <a:rPr lang="ru-RU" dirty="0"/>
              <a:t>, как бы массируя органы брюшной полости, </a:t>
            </a:r>
            <a:r>
              <a:rPr lang="ru-RU" b="1" dirty="0">
                <a:solidFill>
                  <a:srgbClr val="0070C0"/>
                </a:solidFill>
              </a:rPr>
              <a:t>активизируют функции </a:t>
            </a:r>
            <a:r>
              <a:rPr lang="ru-RU" dirty="0"/>
              <a:t>пищеварительного тракта.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929718" cy="6357982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Интенсивные физические нагрузки </a:t>
            </a:r>
            <a:r>
              <a:rPr lang="ru-RU" dirty="0">
                <a:solidFill>
                  <a:srgbClr val="FF0000"/>
                </a:solidFill>
              </a:rPr>
              <a:t>оказывают угнетающее действие на пищеварение.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При </a:t>
            </a:r>
            <a:r>
              <a:rPr lang="ru-RU" dirty="0"/>
              <a:t>этом уменьшается выделение желудочного сока, понижается его кислотность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b="1" dirty="0"/>
              <a:t>Угнетающее действие </a:t>
            </a:r>
            <a:r>
              <a:rPr lang="ru-RU" dirty="0"/>
              <a:t>физических упражнений больше </a:t>
            </a:r>
            <a:r>
              <a:rPr lang="ru-RU" dirty="0">
                <a:solidFill>
                  <a:srgbClr val="FF0000"/>
                </a:solidFill>
              </a:rPr>
              <a:t>выражено сразу после приема пищи</a:t>
            </a:r>
            <a:r>
              <a:rPr lang="ru-RU" dirty="0"/>
              <a:t>, поэтому тренировочная нагрузка в этот период может быть причиной не только функциональных, но и органических нарушений в пищеварительной системе. </a:t>
            </a:r>
            <a:endParaRPr lang="ru-RU" dirty="0" smtClean="0"/>
          </a:p>
          <a:p>
            <a:r>
              <a:rPr lang="ru-RU" b="1" dirty="0" smtClean="0"/>
              <a:t>Через </a:t>
            </a:r>
            <a:r>
              <a:rPr lang="ru-RU" b="1" dirty="0"/>
              <a:t>1—2 ч после еды </a:t>
            </a:r>
            <a:r>
              <a:rPr lang="ru-RU" dirty="0"/>
              <a:t>физическая нагрузка даже </a:t>
            </a:r>
            <a:r>
              <a:rPr lang="ru-RU" dirty="0">
                <a:solidFill>
                  <a:srgbClr val="FF0000"/>
                </a:solidFill>
              </a:rPr>
              <a:t>выше средней интенсивности дает положительный эффект.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858280" cy="6572272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С помощью лечебной физической культуры </a:t>
            </a:r>
            <a:r>
              <a:rPr lang="ru-RU" dirty="0"/>
              <a:t>решаются следующие </a:t>
            </a:r>
            <a:r>
              <a:rPr lang="ru-RU" b="1" dirty="0"/>
              <a:t>задачи</a:t>
            </a:r>
            <a:r>
              <a:rPr lang="ru-RU" dirty="0"/>
              <a:t> при заболеваниях органов пищеварения: </a:t>
            </a:r>
            <a:endParaRPr lang="ru-RU" dirty="0" smtClean="0"/>
          </a:p>
          <a:p>
            <a:pPr marL="514350" indent="-514350">
              <a:buAutoNum type="arabicParenR"/>
            </a:pPr>
            <a:r>
              <a:rPr lang="ru-RU" dirty="0" smtClean="0"/>
              <a:t>оказание </a:t>
            </a:r>
            <a:r>
              <a:rPr lang="ru-RU" dirty="0">
                <a:solidFill>
                  <a:srgbClr val="0070C0"/>
                </a:solidFill>
              </a:rPr>
              <a:t>положительного эффекта </a:t>
            </a:r>
            <a:r>
              <a:rPr lang="ru-RU" dirty="0"/>
              <a:t>на нервно-психическую и эмоциональную сферы;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2</a:t>
            </a:r>
            <a:r>
              <a:rPr lang="ru-RU" dirty="0"/>
              <a:t>) </a:t>
            </a:r>
            <a:r>
              <a:rPr lang="ru-RU" dirty="0">
                <a:solidFill>
                  <a:srgbClr val="0070C0"/>
                </a:solidFill>
              </a:rPr>
              <a:t>развитие и улучшение </a:t>
            </a:r>
            <a:r>
              <a:rPr lang="ru-RU" dirty="0"/>
              <a:t>внешнего и особенно диафрагмального </a:t>
            </a:r>
            <a:r>
              <a:rPr lang="ru-RU" b="1" dirty="0"/>
              <a:t>дыхания</a:t>
            </a:r>
            <a:r>
              <a:rPr lang="ru-RU" dirty="0"/>
              <a:t>;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3</a:t>
            </a:r>
            <a:r>
              <a:rPr lang="ru-RU" dirty="0"/>
              <a:t>) </a:t>
            </a:r>
            <a:r>
              <a:rPr lang="ru-RU" dirty="0">
                <a:solidFill>
                  <a:srgbClr val="0070C0"/>
                </a:solidFill>
              </a:rPr>
              <a:t>нормализация</a:t>
            </a:r>
            <a:r>
              <a:rPr lang="ru-RU" dirty="0"/>
              <a:t> секреторной, моторной, всасывательной и экскреторной функций пищеварительного аппарата;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4</a:t>
            </a:r>
            <a:r>
              <a:rPr lang="ru-RU" dirty="0"/>
              <a:t>) </a:t>
            </a:r>
            <a:r>
              <a:rPr lang="ru-RU" dirty="0">
                <a:solidFill>
                  <a:srgbClr val="0070C0"/>
                </a:solidFill>
              </a:rPr>
              <a:t>улучшение</a:t>
            </a:r>
            <a:r>
              <a:rPr lang="ru-RU" dirty="0"/>
              <a:t> </a:t>
            </a:r>
            <a:r>
              <a:rPr lang="ru-RU" dirty="0" err="1"/>
              <a:t>лимфо</a:t>
            </a:r>
            <a:r>
              <a:rPr lang="ru-RU" dirty="0"/>
              <a:t>- и кровообращения в брюшной полости и органах малого таза;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5</a:t>
            </a:r>
            <a:r>
              <a:rPr lang="ru-RU" dirty="0"/>
              <a:t>) </a:t>
            </a:r>
            <a:r>
              <a:rPr lang="ru-RU" dirty="0">
                <a:solidFill>
                  <a:srgbClr val="0070C0"/>
                </a:solidFill>
              </a:rPr>
              <a:t>укрепление мышц </a:t>
            </a:r>
            <a:r>
              <a:rPr lang="ru-RU" dirty="0"/>
              <a:t>брюшного пресса и тазового дна;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6</a:t>
            </a:r>
            <a:r>
              <a:rPr lang="ru-RU" dirty="0"/>
              <a:t>) </a:t>
            </a:r>
            <a:r>
              <a:rPr lang="ru-RU" dirty="0">
                <a:solidFill>
                  <a:srgbClr val="0070C0"/>
                </a:solidFill>
              </a:rPr>
              <a:t>регуляция внутрибрюшного давления</a:t>
            </a:r>
            <a:r>
              <a:rPr lang="ru-RU" dirty="0"/>
              <a:t>, </a:t>
            </a:r>
            <a:r>
              <a:rPr lang="ru-RU" dirty="0">
                <a:solidFill>
                  <a:srgbClr val="C00000"/>
                </a:solidFill>
              </a:rPr>
              <a:t>обеспечивающего профилактику запоров, застойных явлений и спаечных процессов.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6643710"/>
          </a:xfrm>
        </p:spPr>
        <p:txBody>
          <a:bodyPr>
            <a:normAutofit/>
          </a:bodyPr>
          <a:lstStyle/>
          <a:p>
            <a:r>
              <a:rPr lang="ru-RU" dirty="0"/>
              <a:t>Лечебная физическая культура </a:t>
            </a:r>
            <a:r>
              <a:rPr lang="ru-RU" b="1" dirty="0">
                <a:solidFill>
                  <a:srgbClr val="C00000"/>
                </a:solidFill>
              </a:rPr>
              <a:t>применяется в фазе затухания обострения и фазе ремиссии. </a:t>
            </a:r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В </a:t>
            </a:r>
            <a:r>
              <a:rPr lang="ru-RU" dirty="0">
                <a:solidFill>
                  <a:srgbClr val="FF0000"/>
                </a:solidFill>
              </a:rPr>
              <a:t>острой фазе болезни и при осложнениях </a:t>
            </a:r>
            <a:r>
              <a:rPr lang="ru-RU" dirty="0"/>
              <a:t>занятия лечебной физической культурой </a:t>
            </a:r>
            <a:r>
              <a:rPr lang="ru-RU" b="1" dirty="0"/>
              <a:t>должны быть прекращены</a:t>
            </a:r>
            <a:r>
              <a:rPr lang="ru-RU" b="1" dirty="0" smtClean="0"/>
              <a:t>.</a:t>
            </a:r>
          </a:p>
          <a:p>
            <a:endParaRPr lang="ru-RU" b="1" dirty="0"/>
          </a:p>
          <a:p>
            <a:r>
              <a:rPr lang="ru-RU" b="1" dirty="0">
                <a:solidFill>
                  <a:srgbClr val="FF0000"/>
                </a:solidFill>
              </a:rPr>
              <a:t>Методика лечебной физической культуры предусматривает сочетание </a:t>
            </a:r>
            <a:r>
              <a:rPr lang="ru-RU" dirty="0" err="1">
                <a:solidFill>
                  <a:srgbClr val="0070C0"/>
                </a:solidFill>
              </a:rPr>
              <a:t>общеразвивающих</a:t>
            </a:r>
            <a:r>
              <a:rPr lang="ru-RU" dirty="0">
                <a:solidFill>
                  <a:srgbClr val="0070C0"/>
                </a:solidFill>
              </a:rPr>
              <a:t> и специальных упражнений.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643998" cy="6357982"/>
          </a:xfrm>
        </p:spPr>
        <p:txBody>
          <a:bodyPr/>
          <a:lstStyle/>
          <a:p>
            <a:r>
              <a:rPr lang="ru-RU" b="1" dirty="0" err="1" smtClean="0">
                <a:solidFill>
                  <a:srgbClr val="0070C0"/>
                </a:solidFill>
              </a:rPr>
              <a:t>Общеразвивающие</a:t>
            </a:r>
            <a:r>
              <a:rPr lang="ru-RU" b="1" dirty="0" smtClean="0">
                <a:solidFill>
                  <a:srgbClr val="0070C0"/>
                </a:solidFill>
              </a:rPr>
              <a:t> упражнения оказывают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тонизирующее действие на ЦНС,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улучшают функцию органов пищеварения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solidFill>
                  <a:srgbClr val="7030A0"/>
                </a:solidFill>
              </a:rPr>
              <a:t>и обмен веществ.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В качестве специальных упражнений </a:t>
            </a:r>
            <a:r>
              <a:rPr lang="ru-RU" dirty="0" smtClean="0"/>
              <a:t>применяются упражнения: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</a:rPr>
              <a:t>для мышц, окружающих брюшную полость,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</a:rPr>
              <a:t>упражнения в расслаблении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</a:rPr>
              <a:t>и дыхательные упражнения.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Упражнения для мышц брюшного пресса </a:t>
            </a:r>
            <a:r>
              <a:rPr lang="ru-RU" dirty="0"/>
              <a:t>назначаются с учетом фазы </a:t>
            </a:r>
            <a:r>
              <a:rPr lang="ru-RU" dirty="0" smtClean="0"/>
              <a:t>заболевания, </a:t>
            </a:r>
            <a:r>
              <a:rPr lang="ru-RU" dirty="0" smtClean="0">
                <a:solidFill>
                  <a:srgbClr val="FF0000"/>
                </a:solidFill>
              </a:rPr>
              <a:t>показаны </a:t>
            </a:r>
            <a:r>
              <a:rPr lang="ru-RU" dirty="0">
                <a:solidFill>
                  <a:srgbClr val="FF0000"/>
                </a:solidFill>
              </a:rPr>
              <a:t>при необходимости усилить перистальтику, секреторную функцию желудка и отток желчи. </a:t>
            </a:r>
            <a:r>
              <a:rPr lang="ru-RU" dirty="0"/>
              <a:t>В острой и </a:t>
            </a:r>
            <a:r>
              <a:rPr lang="ru-RU" dirty="0" err="1"/>
              <a:t>подострой</a:t>
            </a:r>
            <a:r>
              <a:rPr lang="ru-RU" dirty="0"/>
              <a:t> фазах </a:t>
            </a:r>
            <a:r>
              <a:rPr lang="ru-RU" b="1" dirty="0"/>
              <a:t>их исключают.</a:t>
            </a:r>
          </a:p>
          <a:p>
            <a:r>
              <a:rPr lang="ru-RU" b="1" dirty="0">
                <a:solidFill>
                  <a:srgbClr val="7030A0"/>
                </a:solidFill>
              </a:rPr>
              <a:t>Упражнения в расслаблении </a:t>
            </a:r>
            <a:r>
              <a:rPr lang="ru-RU" dirty="0">
                <a:solidFill>
                  <a:srgbClr val="C00000"/>
                </a:solidFill>
              </a:rPr>
              <a:t>снижают тонус мышц желудка и кишечника, снимают спазмы привратника желудка и сфинктеров.</a:t>
            </a:r>
          </a:p>
          <a:p>
            <a:r>
              <a:rPr lang="ru-RU" b="1" dirty="0">
                <a:solidFill>
                  <a:srgbClr val="7030A0"/>
                </a:solidFill>
              </a:rPr>
              <a:t>Дыхательные упражнения </a:t>
            </a:r>
            <a:r>
              <a:rPr lang="ru-RU" dirty="0">
                <a:solidFill>
                  <a:srgbClr val="FF0000"/>
                </a:solidFill>
              </a:rPr>
              <a:t>диафрагмального типа оказывают массирующее воздействие на печень, желудок и кишечник.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1822</Words>
  <Application>Microsoft Office PowerPoint</Application>
  <PresentationFormat>Экран (4:3)</PresentationFormat>
  <Paragraphs>200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Лечебная физкультура при заболеваниях органов пищеварения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Гастрит </vt:lpstr>
      <vt:lpstr>Слайд 11</vt:lpstr>
      <vt:lpstr>Слайд 12</vt:lpstr>
      <vt:lpstr>Слайд 13</vt:lpstr>
      <vt:lpstr>Слайд 14</vt:lpstr>
      <vt:lpstr>Слайд 15</vt:lpstr>
      <vt:lpstr>Язвенная болезнь</vt:lpstr>
      <vt:lpstr>Слайд 17</vt:lpstr>
      <vt:lpstr>Слайд 18</vt:lpstr>
      <vt:lpstr>Слайд 19</vt:lpstr>
      <vt:lpstr>Слайд 20</vt:lpstr>
      <vt:lpstr>Слайд 21</vt:lpstr>
      <vt:lpstr>Слайд 22</vt:lpstr>
      <vt:lpstr>Заболевания кишечника 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Спланхоптоз </vt:lpstr>
      <vt:lpstr>Слайд 33</vt:lpstr>
      <vt:lpstr>Слайд 34</vt:lpstr>
      <vt:lpstr>Холецистит и желчнокаменная болезнь </vt:lpstr>
      <vt:lpstr>Слайд 36</vt:lpstr>
      <vt:lpstr>Слайд 37</vt:lpstr>
      <vt:lpstr>Слайд 38</vt:lpstr>
    </vt:vector>
  </TitlesOfParts>
  <Company>CtrlSoft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Лечебная физкультура при заболеваниях органов пищеварения</dc:title>
  <dc:creator>User</dc:creator>
  <cp:lastModifiedBy>User</cp:lastModifiedBy>
  <cp:revision>9</cp:revision>
  <dcterms:created xsi:type="dcterms:W3CDTF">2017-05-22T19:23:00Z</dcterms:created>
  <dcterms:modified xsi:type="dcterms:W3CDTF">2017-05-22T20:50:47Z</dcterms:modified>
</cp:coreProperties>
</file>